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2"/>
  </p:notesMasterIdLst>
  <p:sldIdLst>
    <p:sldId id="380" r:id="rId5"/>
    <p:sldId id="393" r:id="rId6"/>
    <p:sldId id="259" r:id="rId7"/>
    <p:sldId id="260" r:id="rId8"/>
    <p:sldId id="261" r:id="rId9"/>
    <p:sldId id="268" r:id="rId10"/>
    <p:sldId id="269" r:id="rId11"/>
    <p:sldId id="270" r:id="rId12"/>
    <p:sldId id="394" r:id="rId13"/>
    <p:sldId id="429" r:id="rId14"/>
    <p:sldId id="430" r:id="rId15"/>
    <p:sldId id="433" r:id="rId16"/>
    <p:sldId id="431" r:id="rId17"/>
    <p:sldId id="432" r:id="rId18"/>
    <p:sldId id="279" r:id="rId19"/>
    <p:sldId id="434" r:id="rId20"/>
    <p:sldId id="280" r:id="rId21"/>
  </p:sldIdLst>
  <p:sldSz cx="9144000" cy="6858000" type="screen4x3"/>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on Pellowe" initials="AP" lastIdx="1" clrIdx="0">
    <p:extLst>
      <p:ext uri="{19B8F6BF-5375-455C-9EA6-DF929625EA0E}">
        <p15:presenceInfo xmlns:p15="http://schemas.microsoft.com/office/powerpoint/2012/main" userId="Alyson Pellow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EF43F-FE2B-4BE3-9C5B-2A46713DE167}" v="63" dt="2021-04-07T15:30:59.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3746" autoAdjust="0"/>
  </p:normalViewPr>
  <p:slideViewPr>
    <p:cSldViewPr snapToGrid="0">
      <p:cViewPr varScale="1">
        <p:scale>
          <a:sx n="80" d="100"/>
          <a:sy n="80" d="100"/>
        </p:scale>
        <p:origin x="20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7T16:30:00.730"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4871" cy="502755"/>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7548"/>
            <a:ext cx="2984871" cy="50275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7813C0-CA77-473A-BA7F-9C4272C57447}" type="slidenum">
              <a:rPr lang="en-GB" smtClean="0"/>
              <a:t>1</a:t>
            </a:fld>
            <a:endParaRPr lang="en-GB"/>
          </a:p>
        </p:txBody>
      </p:sp>
    </p:spTree>
    <p:extLst>
      <p:ext uri="{BB962C8B-B14F-4D97-AF65-F5344CB8AC3E}">
        <p14:creationId xmlns:p14="http://schemas.microsoft.com/office/powerpoint/2010/main" val="172479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304" name="Google Shape;304;p12: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50640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304" name="Google Shape;304;p12: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45362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304" name="Google Shape;304;p12: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65457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25" name="Google Shape;125;p5: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878648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25" name="Google Shape;125;p5: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24368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9" name="Google Shape;349;p22: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9" name="Google Shape;349;p22: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47834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3: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3: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358" name="Google Shape;358;p23: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2</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240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13" name="Google Shape;113;p4: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25" name="Google Shape;125;p5: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74bd13d54_0_0: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74bd13d54_0_0: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r>
              <a:rPr lang="en-GB" sz="1200" b="1" i="0" u="none" strike="noStrike" cap="none" dirty="0">
                <a:solidFill>
                  <a:schemeClr val="dk1"/>
                </a:solidFill>
                <a:effectLst/>
                <a:latin typeface="Calibri"/>
                <a:ea typeface="Calibri"/>
                <a:cs typeface="Calibri"/>
                <a:sym typeface="Calibri"/>
              </a:rPr>
              <a:t>Is it essential?</a:t>
            </a:r>
          </a:p>
          <a:p>
            <a:r>
              <a:rPr lang="en-GB" sz="1200" b="1" i="0" u="none" strike="noStrike" cap="none" dirty="0">
                <a:solidFill>
                  <a:schemeClr val="dk1"/>
                </a:solidFill>
                <a:effectLst/>
                <a:latin typeface="Calibri"/>
                <a:ea typeface="Calibri"/>
                <a:cs typeface="Calibri"/>
                <a:sym typeface="Calibri"/>
              </a:rPr>
              <a:t>Employers should engage with their people to understand if returning to the workplace is essential for productivity or wellbeing. If a return is essential, the employer should give clear guidance. Where possible, in keeping with the latest government advice, the employer should continue to support working from home - in the short term while significant health risks and legitimate concerns for safety remain, and in the longer term as part of more flexible ways of working for the future.</a:t>
            </a:r>
          </a:p>
          <a:p>
            <a:r>
              <a:rPr lang="en-GB" sz="1200" b="1" i="0" u="none" strike="noStrike" cap="none" dirty="0">
                <a:solidFill>
                  <a:schemeClr val="dk1"/>
                </a:solidFill>
                <a:effectLst/>
                <a:latin typeface="Calibri"/>
                <a:ea typeface="Calibri"/>
                <a:cs typeface="Calibri"/>
                <a:sym typeface="Calibri"/>
              </a:rPr>
              <a:t>Is it sufficiently safe?</a:t>
            </a:r>
          </a:p>
          <a:p>
            <a:r>
              <a:rPr lang="en-GB" sz="1200" b="1" i="0" u="none" strike="noStrike" cap="none" dirty="0">
                <a:solidFill>
                  <a:schemeClr val="dk1"/>
                </a:solidFill>
                <a:effectLst/>
                <a:latin typeface="Calibri"/>
                <a:ea typeface="Calibri"/>
                <a:cs typeface="Calibri"/>
                <a:sym typeface="Calibri"/>
              </a:rPr>
              <a:t>Employers have a duty of care to identify and manage risks to ensure that the workplace is sufficiently safe to return to. This could include reconfiguring workspaces and common areas to allow appropriate social distancing, possible changes to working hours, and increased workplace cleaning and sanitation measures. </a:t>
            </a:r>
          </a:p>
          <a:p>
            <a:r>
              <a:rPr lang="en-GB" sz="1200" b="1" i="0" u="none" strike="noStrike" cap="none" dirty="0">
                <a:solidFill>
                  <a:schemeClr val="dk1"/>
                </a:solidFill>
                <a:effectLst/>
                <a:latin typeface="Calibri"/>
                <a:ea typeface="Calibri"/>
                <a:cs typeface="Calibri"/>
                <a:sym typeface="Calibri"/>
              </a:rPr>
              <a:t>Is it mutually agreed?</a:t>
            </a:r>
          </a:p>
          <a:p>
            <a:r>
              <a:rPr lang="en-GB" sz="1200" b="1" i="0" u="none" strike="noStrike" cap="none" dirty="0">
                <a:solidFill>
                  <a:schemeClr val="dk1"/>
                </a:solidFill>
                <a:effectLst/>
                <a:latin typeface="Calibri"/>
                <a:ea typeface="Calibri"/>
                <a:cs typeface="Calibri"/>
                <a:sym typeface="Calibri"/>
              </a:rPr>
              <a:t>CIPD research found that four in ten people are anxious about returning to work. It’s vital that there is a clear dialogue between employers and employees so concerns can be raised and individual needs and worries taken into account. To manage some of these issues, there will need to be flexibility on both sides to accommodate different working times or schedules.</a:t>
            </a:r>
          </a:p>
          <a:p>
            <a:pPr marL="0" lvl="0" indent="0" algn="l" rtl="0">
              <a:spcBef>
                <a:spcPts val="0"/>
              </a:spcBef>
              <a:spcAft>
                <a:spcPts val="0"/>
              </a:spcAft>
              <a:buNone/>
            </a:pPr>
            <a:endParaRPr dirty="0"/>
          </a:p>
        </p:txBody>
      </p:sp>
      <p:sp>
        <p:nvSpPr>
          <p:cNvPr id="136" name="Google Shape;136;g974bd13d54_0_0:notes"/>
          <p:cNvSpPr txBox="1">
            <a:spLocks noGrp="1"/>
          </p:cNvSpPr>
          <p:nvPr>
            <p:ph type="sldNum" idx="12"/>
          </p:nvPr>
        </p:nvSpPr>
        <p:spPr>
          <a:xfrm>
            <a:off x="3901698" y="9517548"/>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74bd13d54_1_10: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74bd13d54_1_10: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222" name="Google Shape;222;g974bd13d54_1_10:notes"/>
          <p:cNvSpPr txBox="1">
            <a:spLocks noGrp="1"/>
          </p:cNvSpPr>
          <p:nvPr>
            <p:ph type="sldNum" idx="12"/>
          </p:nvPr>
        </p:nvSpPr>
        <p:spPr>
          <a:xfrm>
            <a:off x="3901698" y="9517548"/>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74bd13d54_1_20: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74bd13d54_1_20: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233" name="Google Shape;233;g974bd13d54_1_20:notes"/>
          <p:cNvSpPr txBox="1">
            <a:spLocks noGrp="1"/>
          </p:cNvSpPr>
          <p:nvPr>
            <p:ph type="sldNum" idx="12"/>
          </p:nvPr>
        </p:nvSpPr>
        <p:spPr>
          <a:xfrm>
            <a:off x="3901698" y="9517548"/>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243" name="Google Shape;243;p9:notes"/>
          <p:cNvSpPr txBox="1">
            <a:spLocks noGrp="1"/>
          </p:cNvSpPr>
          <p:nvPr>
            <p:ph type="sldNum" idx="12"/>
          </p:nvPr>
        </p:nvSpPr>
        <p:spPr>
          <a:xfrm>
            <a:off x="3901698" y="9517548"/>
            <a:ext cx="2984871" cy="50275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74bd13d54_1_32:notes"/>
          <p:cNvSpPr>
            <a:spLocks noGrp="1" noRot="1" noChangeAspect="1"/>
          </p:cNvSpPr>
          <p:nvPr>
            <p:ph type="sldImg" idx="2"/>
          </p:nvPr>
        </p:nvSpPr>
        <p:spPr>
          <a:xfrm>
            <a:off x="1190625" y="1252538"/>
            <a:ext cx="4506913"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74bd13d54_1_32:notes"/>
          <p:cNvSpPr txBox="1">
            <a:spLocks noGrp="1"/>
          </p:cNvSpPr>
          <p:nvPr>
            <p:ph type="body" idx="1"/>
          </p:nvPr>
        </p:nvSpPr>
        <p:spPr>
          <a:xfrm>
            <a:off x="688817" y="4822269"/>
            <a:ext cx="5510400" cy="39456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55" name="Google Shape;255;g974bd13d54_1_32:notes"/>
          <p:cNvSpPr txBox="1">
            <a:spLocks noGrp="1"/>
          </p:cNvSpPr>
          <p:nvPr>
            <p:ph type="sldNum" idx="12"/>
          </p:nvPr>
        </p:nvSpPr>
        <p:spPr>
          <a:xfrm>
            <a:off x="3901698" y="9517548"/>
            <a:ext cx="2985000" cy="5028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extLst>
      <p:ext uri="{BB962C8B-B14F-4D97-AF65-F5344CB8AC3E}">
        <p14:creationId xmlns:p14="http://schemas.microsoft.com/office/powerpoint/2010/main" val="192541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a:extLst>
              <a:ext uri="{FF2B5EF4-FFF2-40B4-BE49-F238E27FC236}">
                <a16:creationId xmlns:a16="http://schemas.microsoft.com/office/drawing/2014/main" id="{944448C2-FDBB-4CDB-AA0A-F3743661F500}"/>
              </a:ext>
            </a:extLst>
          </p:cNvPr>
          <p:cNvPicPr>
            <a:picLocks noChangeAspect="1"/>
          </p:cNvPicPr>
          <p:nvPr userDrawn="1"/>
        </p:nvPicPr>
        <p:blipFill>
          <a:blip r:embed="rId2"/>
          <a:stretch>
            <a:fillRect/>
          </a:stretch>
        </p:blipFill>
        <p:spPr>
          <a:xfrm>
            <a:off x="7933765" y="218882"/>
            <a:ext cx="1002444" cy="119875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solidFill>
                <a:srgbClr val="83838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hse.gov.uk/coronavirus/working-safely/" TargetMode="External"/><Relationship Id="rId7"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nhs.uk/oneyou/every-mind-matters/?WT.tsrc=Search&amp;WT.mc_id=MentalHealthGeneric&amp;gclid=CjwKCAiA1eKBBhBZEiwAX3gqlwLniE4Z8TNTFz4zA-OkIyyI564D8t_TQBCrqV_X2u1aSYFkVVsUXBoC8zUQAvD_BwE" TargetMode="External"/><Relationship Id="rId5" Type="http://schemas.openxmlformats.org/officeDocument/2006/relationships/hyperlink" Target="http://www.hse.gov.uk/toolbox/workers/home.htm" TargetMode="External"/><Relationship Id="rId4" Type="http://schemas.openxmlformats.org/officeDocument/2006/relationships/hyperlink" Target="http://www.hse.gov.uk/coronavirus/assets/docs/talking-with-your-worker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g.page/people-vision-hr/review?r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hyperlink" Target="mailto:alyson.pellowe@pvhr.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65784"/>
            <a:ext cx="9144000" cy="192215"/>
          </a:xfrm>
          <a:prstGeom prst="rect">
            <a:avLst/>
          </a:prstGeom>
          <a:solidFill>
            <a:srgbClr val="D826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E119737B-F400-4B8F-BC3C-1037AC2C03D4}"/>
              </a:ext>
            </a:extLst>
          </p:cNvPr>
          <p:cNvPicPr>
            <a:picLocks noChangeAspect="1"/>
          </p:cNvPicPr>
          <p:nvPr/>
        </p:nvPicPr>
        <p:blipFill>
          <a:blip r:embed="rId3"/>
          <a:stretch>
            <a:fillRect/>
          </a:stretch>
        </p:blipFill>
        <p:spPr>
          <a:xfrm>
            <a:off x="2517089" y="802112"/>
            <a:ext cx="4387804" cy="5253775"/>
          </a:xfrm>
          <a:prstGeom prst="rect">
            <a:avLst/>
          </a:prstGeom>
        </p:spPr>
      </p:pic>
    </p:spTree>
    <p:extLst>
      <p:ext uri="{BB962C8B-B14F-4D97-AF65-F5344CB8AC3E}">
        <p14:creationId xmlns:p14="http://schemas.microsoft.com/office/powerpoint/2010/main" val="413089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p:nvPr/>
        </p:nvSpPr>
        <p:spPr>
          <a:xfrm>
            <a:off x="270400" y="951469"/>
            <a:ext cx="875719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rgbClr val="D82640"/>
                </a:solidFill>
                <a:latin typeface="Trebuchet MS"/>
                <a:ea typeface="Trebuchet MS"/>
                <a:cs typeface="Trebuchet MS"/>
                <a:sym typeface="Trebuchet MS"/>
              </a:rPr>
              <a:t>Top Ten Tips For Smooth Return</a:t>
            </a:r>
            <a:endParaRPr sz="2800" dirty="0">
              <a:solidFill>
                <a:srgbClr val="D82640"/>
              </a:solidFill>
              <a:latin typeface="Trebuchet MS"/>
              <a:ea typeface="Trebuchet MS"/>
              <a:cs typeface="Trebuchet MS"/>
              <a:sym typeface="Trebuchet MS"/>
            </a:endParaRPr>
          </a:p>
        </p:txBody>
      </p:sp>
      <p:sp>
        <p:nvSpPr>
          <p:cNvPr id="307" name="Google Shape;307;p32"/>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2"/>
          <p:cNvSpPr/>
          <p:nvPr/>
        </p:nvSpPr>
        <p:spPr>
          <a:xfrm>
            <a:off x="492079" y="1879650"/>
            <a:ext cx="8159842" cy="4235400"/>
          </a:xfrm>
          <a:prstGeom prst="rect">
            <a:avLst/>
          </a:prstGeom>
          <a:noFill/>
          <a:ln>
            <a:noFill/>
          </a:ln>
        </p:spPr>
        <p:txBody>
          <a:bodyPr spcFirstLastPara="1" wrap="square" lIns="91425" tIns="45700" rIns="91425" bIns="45700" anchor="ctr" anchorCtr="0">
            <a:noAutofit/>
          </a:bodyPr>
          <a:lstStyle/>
          <a:p>
            <a:pPr marL="457200" lvl="0" indent="-457200">
              <a:buClr>
                <a:schemeClr val="accent4"/>
              </a:buClr>
              <a:buFont typeface="+mj-lt"/>
              <a:buAutoNum type="arabicPeriod"/>
            </a:pPr>
            <a:endParaRPr lang="en-GB" sz="2000" dirty="0">
              <a:solidFill>
                <a:schemeClr val="accent5"/>
              </a:solidFill>
              <a:latin typeface="Trebuchet MS"/>
            </a:endParaRPr>
          </a:p>
          <a:p>
            <a:pPr marL="457200" lvl="0" indent="-457200">
              <a:buClr>
                <a:schemeClr val="accent4"/>
              </a:buClr>
              <a:buFont typeface="+mj-lt"/>
              <a:buAutoNum type="arabicPeriod"/>
            </a:pPr>
            <a:r>
              <a:rPr lang="en-GB" sz="2000" dirty="0">
                <a:solidFill>
                  <a:schemeClr val="accent5"/>
                </a:solidFill>
                <a:latin typeface="Trebuchet MS"/>
              </a:rPr>
              <a:t>Contemplate hybrid working (home and workplace)</a:t>
            </a:r>
          </a:p>
          <a:p>
            <a:pPr marL="457200" indent="-457200">
              <a:buClr>
                <a:schemeClr val="accent4"/>
              </a:buClr>
              <a:buFont typeface="+mj-lt"/>
              <a:buAutoNum type="arabicPeriod"/>
            </a:pPr>
            <a:r>
              <a:rPr lang="en-GB" sz="2000" dirty="0">
                <a:solidFill>
                  <a:schemeClr val="accent5"/>
                </a:solidFill>
                <a:latin typeface="Trebuchet MS"/>
              </a:rPr>
              <a:t>A phased return</a:t>
            </a:r>
          </a:p>
          <a:p>
            <a:pPr marL="457200" lvl="0" indent="-457200">
              <a:buClr>
                <a:schemeClr val="accent4"/>
              </a:buClr>
              <a:buFont typeface="+mj-lt"/>
              <a:buAutoNum type="arabicPeriod"/>
            </a:pPr>
            <a:r>
              <a:rPr lang="en-GB" sz="2000" dirty="0">
                <a:solidFill>
                  <a:schemeClr val="accent5"/>
                </a:solidFill>
                <a:latin typeface="Trebuchet MS"/>
              </a:rPr>
              <a:t>Conduct a survey of staff prior to their return</a:t>
            </a:r>
          </a:p>
          <a:p>
            <a:pPr marL="457200" indent="-457200">
              <a:buClr>
                <a:schemeClr val="accent4"/>
              </a:buClr>
              <a:buFont typeface="+mj-lt"/>
              <a:buAutoNum type="arabicPeriod"/>
            </a:pPr>
            <a:r>
              <a:rPr lang="en-GB" sz="2000" dirty="0">
                <a:solidFill>
                  <a:schemeClr val="accent5"/>
                </a:solidFill>
                <a:latin typeface="Trebuchet MS"/>
              </a:rPr>
              <a:t>Understand and respect the personal concerns of staff</a:t>
            </a:r>
          </a:p>
          <a:p>
            <a:pPr marL="457200" indent="-457200">
              <a:buClr>
                <a:schemeClr val="accent4"/>
              </a:buClr>
              <a:buFont typeface="+mj-lt"/>
              <a:buAutoNum type="arabicPeriod"/>
            </a:pPr>
            <a:r>
              <a:rPr lang="en-GB" sz="2000" dirty="0">
                <a:solidFill>
                  <a:schemeClr val="accent5"/>
                </a:solidFill>
                <a:latin typeface="Trebuchet MS"/>
              </a:rPr>
              <a:t>Understand potential issues arising from commutes</a:t>
            </a:r>
          </a:p>
          <a:p>
            <a:pPr marL="457200" indent="-457200">
              <a:buClr>
                <a:schemeClr val="accent4"/>
              </a:buClr>
              <a:buFont typeface="+mj-lt"/>
              <a:buAutoNum type="arabicPeriod"/>
            </a:pPr>
            <a:r>
              <a:rPr lang="en-GB" sz="2000" dirty="0">
                <a:solidFill>
                  <a:schemeClr val="accent5"/>
                </a:solidFill>
                <a:latin typeface="Trebuchet MS"/>
              </a:rPr>
              <a:t>Work with people on an individual and role level</a:t>
            </a:r>
          </a:p>
          <a:p>
            <a:pPr marL="457200" lvl="0" indent="-457200">
              <a:buClr>
                <a:schemeClr val="accent4"/>
              </a:buClr>
              <a:buFont typeface="+mj-lt"/>
              <a:buAutoNum type="arabicPeriod"/>
            </a:pPr>
            <a:r>
              <a:rPr lang="en-GB" sz="2000" dirty="0">
                <a:solidFill>
                  <a:schemeClr val="accent5"/>
                </a:solidFill>
                <a:latin typeface="Trebuchet MS"/>
              </a:rPr>
              <a:t>Give plenty of warning to any major changes</a:t>
            </a:r>
          </a:p>
          <a:p>
            <a:pPr marL="457200" lvl="0" indent="-457200">
              <a:buClr>
                <a:schemeClr val="accent4"/>
              </a:buClr>
              <a:buFont typeface="+mj-lt"/>
              <a:buAutoNum type="arabicPeriod"/>
            </a:pPr>
            <a:r>
              <a:rPr lang="en-GB" sz="2000" dirty="0">
                <a:solidFill>
                  <a:schemeClr val="accent5"/>
                </a:solidFill>
                <a:latin typeface="Trebuchet MS"/>
              </a:rPr>
              <a:t>Collate all information as some people may be able to share and collaborate</a:t>
            </a:r>
          </a:p>
          <a:p>
            <a:pPr marL="457200" lvl="0" indent="-457200">
              <a:buClr>
                <a:schemeClr val="accent4"/>
              </a:buClr>
              <a:buFont typeface="+mj-lt"/>
              <a:buAutoNum type="arabicPeriod"/>
            </a:pPr>
            <a:r>
              <a:rPr lang="en-GB" sz="2000" dirty="0">
                <a:solidFill>
                  <a:schemeClr val="accent5"/>
                </a:solidFill>
                <a:latin typeface="Trebuchet MS"/>
              </a:rPr>
              <a:t>Make the environment safe (e.g. social distancing)</a:t>
            </a:r>
          </a:p>
          <a:p>
            <a:pPr marL="457200" lvl="0" indent="-457200">
              <a:buClr>
                <a:schemeClr val="accent4"/>
              </a:buClr>
              <a:buFont typeface="+mj-lt"/>
              <a:buAutoNum type="arabicPeriod"/>
            </a:pPr>
            <a:r>
              <a:rPr lang="en-GB" sz="2000" dirty="0">
                <a:solidFill>
                  <a:schemeClr val="accent5"/>
                </a:solidFill>
                <a:latin typeface="Trebuchet MS"/>
              </a:rPr>
              <a:t>Do </a:t>
            </a:r>
            <a:r>
              <a:rPr lang="en-GB" sz="2000" u="sng" dirty="0">
                <a:solidFill>
                  <a:schemeClr val="accent5"/>
                </a:solidFill>
                <a:latin typeface="Trebuchet MS"/>
              </a:rPr>
              <a:t>NOT</a:t>
            </a:r>
            <a:r>
              <a:rPr lang="en-GB" sz="2000" dirty="0">
                <a:solidFill>
                  <a:schemeClr val="accent5"/>
                </a:solidFill>
                <a:latin typeface="Trebuchet MS"/>
              </a:rPr>
              <a:t> request any proof of vaccination </a:t>
            </a:r>
          </a:p>
          <a:p>
            <a:pPr marL="457200" lvl="0" indent="-457200">
              <a:buClr>
                <a:schemeClr val="accent4"/>
              </a:buClr>
              <a:buFont typeface="+mj-lt"/>
              <a:buAutoNum type="arabicPeriod"/>
            </a:pPr>
            <a:endParaRPr lang="en-GB" sz="2000" dirty="0">
              <a:solidFill>
                <a:schemeClr val="accent5"/>
              </a:solidFill>
              <a:latin typeface="Trebuchet MS"/>
            </a:endParaRPr>
          </a:p>
          <a:p>
            <a:pPr marL="457200" lvl="0" indent="-457200">
              <a:buClr>
                <a:schemeClr val="accent4"/>
              </a:buClr>
              <a:buFont typeface="+mj-lt"/>
              <a:buAutoNum type="arabicPeriod"/>
            </a:pPr>
            <a:endParaRPr lang="en-GB" sz="2000" dirty="0">
              <a:solidFill>
                <a:schemeClr val="accent5"/>
              </a:solidFill>
              <a:latin typeface="Trebuchet MS"/>
            </a:endParaRPr>
          </a:p>
          <a:p>
            <a:pPr marL="457200" lvl="0" indent="-457200">
              <a:lnSpc>
                <a:spcPct val="90000"/>
              </a:lnSpc>
              <a:buClr>
                <a:schemeClr val="accent4"/>
              </a:buClr>
              <a:buSzPts val="2400"/>
              <a:buFont typeface="+mj-lt"/>
              <a:buAutoNum type="arabicPeriod"/>
            </a:pPr>
            <a:endParaRPr lang="en-GB" sz="2000" dirty="0"/>
          </a:p>
        </p:txBody>
      </p:sp>
      <p:sp>
        <p:nvSpPr>
          <p:cNvPr id="309" name="Google Shape;309;p32"/>
          <p:cNvSpPr/>
          <p:nvPr/>
        </p:nvSpPr>
        <p:spPr>
          <a:xfrm>
            <a:off x="492079" y="2113292"/>
            <a:ext cx="7289244" cy="3404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500" dirty="0">
              <a:solidFill>
                <a:schemeClr val="accent5"/>
              </a:solidFill>
              <a:latin typeface="Trebuchet MS"/>
              <a:ea typeface="Trebuchet MS"/>
              <a:cs typeface="Trebuchet MS"/>
              <a:sym typeface="Trebuchet MS"/>
            </a:endParaRPr>
          </a:p>
        </p:txBody>
      </p:sp>
      <p:pic>
        <p:nvPicPr>
          <p:cNvPr id="310" name="Google Shape;310;p32" descr="PV-learning-dev.jpg"/>
          <p:cNvPicPr preferRelativeResize="0"/>
          <p:nvPr/>
        </p:nvPicPr>
        <p:blipFill rotWithShape="1">
          <a:blip r:embed="rId3">
            <a:alphaModFix/>
          </a:blip>
          <a:srcRect/>
          <a:stretch/>
        </p:blipFill>
        <p:spPr>
          <a:xfrm>
            <a:off x="270400" y="250050"/>
            <a:ext cx="2396599" cy="481208"/>
          </a:xfrm>
          <a:prstGeom prst="rect">
            <a:avLst/>
          </a:prstGeom>
          <a:noFill/>
          <a:ln>
            <a:noFill/>
          </a:ln>
        </p:spPr>
      </p:pic>
    </p:spTree>
    <p:extLst>
      <p:ext uri="{BB962C8B-B14F-4D97-AF65-F5344CB8AC3E}">
        <p14:creationId xmlns:p14="http://schemas.microsoft.com/office/powerpoint/2010/main" val="291262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p:nvPr/>
        </p:nvSpPr>
        <p:spPr>
          <a:xfrm>
            <a:off x="193403" y="760420"/>
            <a:ext cx="875719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rgbClr val="D82640"/>
                </a:solidFill>
                <a:latin typeface="Trebuchet MS"/>
                <a:ea typeface="Trebuchet MS"/>
                <a:cs typeface="Trebuchet MS"/>
                <a:sym typeface="Trebuchet MS"/>
              </a:rPr>
              <a:t>Free Return to Work Checklist</a:t>
            </a:r>
            <a:endParaRPr sz="2800" dirty="0">
              <a:solidFill>
                <a:srgbClr val="D82640"/>
              </a:solidFill>
              <a:latin typeface="Trebuchet MS"/>
              <a:ea typeface="Trebuchet MS"/>
              <a:cs typeface="Trebuchet MS"/>
              <a:sym typeface="Trebuchet MS"/>
            </a:endParaRPr>
          </a:p>
        </p:txBody>
      </p:sp>
      <p:sp>
        <p:nvSpPr>
          <p:cNvPr id="307" name="Google Shape;307;p32"/>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2"/>
          <p:cNvSpPr/>
          <p:nvPr/>
        </p:nvSpPr>
        <p:spPr>
          <a:xfrm>
            <a:off x="492079" y="1879650"/>
            <a:ext cx="8159842" cy="3728670"/>
          </a:xfrm>
          <a:prstGeom prst="rect">
            <a:avLst/>
          </a:prstGeom>
          <a:noFill/>
          <a:ln>
            <a:noFill/>
          </a:ln>
        </p:spPr>
        <p:txBody>
          <a:bodyPr spcFirstLastPara="1" wrap="square" lIns="91425" tIns="45700" rIns="91425" bIns="45700" anchor="ctr" anchorCtr="0">
            <a:noAutofit/>
          </a:bodyPr>
          <a:lstStyle/>
          <a:p>
            <a:pPr marL="342900" lvl="0" indent="-342900">
              <a:lnSpc>
                <a:spcPct val="90000"/>
              </a:lnSpc>
              <a:buClr>
                <a:schemeClr val="accent5"/>
              </a:buClr>
              <a:buSzPts val="2400"/>
              <a:buFont typeface="Arial" panose="020B0604020202020204" pitchFamily="34" charset="0"/>
              <a:buChar char="•"/>
            </a:pPr>
            <a:endParaRPr lang="en-GB" sz="2000" dirty="0"/>
          </a:p>
        </p:txBody>
      </p:sp>
      <p:sp>
        <p:nvSpPr>
          <p:cNvPr id="309" name="Google Shape;309;p32"/>
          <p:cNvSpPr/>
          <p:nvPr/>
        </p:nvSpPr>
        <p:spPr>
          <a:xfrm>
            <a:off x="492079" y="2113292"/>
            <a:ext cx="7289244" cy="3404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500" dirty="0">
              <a:solidFill>
                <a:schemeClr val="accent5"/>
              </a:solidFill>
              <a:latin typeface="Trebuchet MS"/>
              <a:ea typeface="Trebuchet MS"/>
              <a:cs typeface="Trebuchet MS"/>
              <a:sym typeface="Trebuchet MS"/>
            </a:endParaRPr>
          </a:p>
        </p:txBody>
      </p:sp>
      <p:pic>
        <p:nvPicPr>
          <p:cNvPr id="310" name="Google Shape;310;p32" descr="PV-learning-dev.jpg"/>
          <p:cNvPicPr preferRelativeResize="0"/>
          <p:nvPr/>
        </p:nvPicPr>
        <p:blipFill rotWithShape="1">
          <a:blip r:embed="rId3">
            <a:alphaModFix/>
          </a:blip>
          <a:srcRect/>
          <a:stretch/>
        </p:blipFill>
        <p:spPr>
          <a:xfrm>
            <a:off x="270400" y="250050"/>
            <a:ext cx="2396599" cy="481208"/>
          </a:xfrm>
          <a:prstGeom prst="rect">
            <a:avLst/>
          </a:prstGeom>
          <a:noFill/>
          <a:ln>
            <a:noFill/>
          </a:ln>
        </p:spPr>
      </p:pic>
      <p:pic>
        <p:nvPicPr>
          <p:cNvPr id="3" name="Picture 2">
            <a:extLst>
              <a:ext uri="{FF2B5EF4-FFF2-40B4-BE49-F238E27FC236}">
                <a16:creationId xmlns:a16="http://schemas.microsoft.com/office/drawing/2014/main" id="{21C826F8-96BB-43B4-87B5-835E2131E12D}"/>
              </a:ext>
            </a:extLst>
          </p:cNvPr>
          <p:cNvPicPr>
            <a:picLocks noChangeAspect="1"/>
          </p:cNvPicPr>
          <p:nvPr/>
        </p:nvPicPr>
        <p:blipFill rotWithShape="1">
          <a:blip r:embed="rId4"/>
          <a:srcRect l="59102" t="18822" r="10942" b="291"/>
          <a:stretch/>
        </p:blipFill>
        <p:spPr>
          <a:xfrm>
            <a:off x="2178493" y="1344764"/>
            <a:ext cx="4787012" cy="5170119"/>
          </a:xfrm>
          <a:prstGeom prst="rect">
            <a:avLst/>
          </a:prstGeom>
        </p:spPr>
      </p:pic>
    </p:spTree>
    <p:extLst>
      <p:ext uri="{BB962C8B-B14F-4D97-AF65-F5344CB8AC3E}">
        <p14:creationId xmlns:p14="http://schemas.microsoft.com/office/powerpoint/2010/main" val="212565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p:nvPr/>
        </p:nvSpPr>
        <p:spPr>
          <a:xfrm>
            <a:off x="270400" y="951469"/>
            <a:ext cx="875719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rgbClr val="D82640"/>
                </a:solidFill>
                <a:latin typeface="Trebuchet MS"/>
                <a:ea typeface="Trebuchet MS"/>
                <a:cs typeface="Trebuchet MS"/>
                <a:sym typeface="Trebuchet MS"/>
              </a:rPr>
              <a:t>Useful Resources</a:t>
            </a:r>
            <a:endParaRPr sz="2800" dirty="0">
              <a:solidFill>
                <a:srgbClr val="D82640"/>
              </a:solidFill>
              <a:latin typeface="Trebuchet MS"/>
              <a:ea typeface="Trebuchet MS"/>
              <a:cs typeface="Trebuchet MS"/>
              <a:sym typeface="Trebuchet MS"/>
            </a:endParaRPr>
          </a:p>
        </p:txBody>
      </p:sp>
      <p:sp>
        <p:nvSpPr>
          <p:cNvPr id="307" name="Google Shape;307;p32"/>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2"/>
          <p:cNvSpPr/>
          <p:nvPr/>
        </p:nvSpPr>
        <p:spPr>
          <a:xfrm>
            <a:off x="492079" y="1879650"/>
            <a:ext cx="8159842" cy="3728670"/>
          </a:xfrm>
          <a:prstGeom prst="rect">
            <a:avLst/>
          </a:prstGeom>
          <a:noFill/>
          <a:ln>
            <a:noFill/>
          </a:ln>
        </p:spPr>
        <p:txBody>
          <a:bodyPr spcFirstLastPara="1" wrap="square" lIns="91425" tIns="45700" rIns="91425" bIns="45700" anchor="ctr" anchorCtr="0">
            <a:noAutofit/>
          </a:bodyPr>
          <a:lstStyle/>
          <a:p>
            <a:pPr marL="342900" lvl="0" indent="-342900">
              <a:buFont typeface="Arial" panose="020B0604020202020204" pitchFamily="34" charset="0"/>
              <a:buChar char="•"/>
            </a:pPr>
            <a:endParaRPr lang="en-GB" sz="2000" dirty="0">
              <a:solidFill>
                <a:schemeClr val="accent5"/>
              </a:solidFill>
              <a:latin typeface="Trebuchet MS"/>
            </a:endParaRPr>
          </a:p>
          <a:p>
            <a:pPr marL="342900" lvl="0" indent="-342900">
              <a:buFont typeface="Arial" panose="020B0604020202020204" pitchFamily="34" charset="0"/>
              <a:buChar char="•"/>
            </a:pPr>
            <a:r>
              <a:rPr lang="en-GB" sz="2000" dirty="0">
                <a:solidFill>
                  <a:schemeClr val="accent5"/>
                </a:solidFill>
                <a:latin typeface="Trebuchet MS"/>
                <a:hlinkClick r:id="rId3">
                  <a:extLst>
                    <a:ext uri="{A12FA001-AC4F-418D-AE19-62706E023703}">
                      <ahyp:hlinkClr xmlns:ahyp="http://schemas.microsoft.com/office/drawing/2018/hyperlinkcolor" val="tx"/>
                    </a:ext>
                  </a:extLst>
                </a:hlinkClick>
              </a:rPr>
              <a:t>www.hse.gov.uk/coronavirus/working-safely/</a:t>
            </a:r>
            <a:r>
              <a:rPr lang="en-GB" sz="2000" dirty="0">
                <a:solidFill>
                  <a:schemeClr val="accent5"/>
                </a:solidFill>
                <a:latin typeface="Trebuchet MS"/>
              </a:rPr>
              <a:t> HSE</a:t>
            </a:r>
          </a:p>
          <a:p>
            <a:pPr marL="342900" lvl="0" indent="-342900">
              <a:buFont typeface="Arial" panose="020B0604020202020204" pitchFamily="34" charset="0"/>
              <a:buChar char="•"/>
            </a:pPr>
            <a:endParaRPr lang="en-GB" sz="2000" dirty="0">
              <a:solidFill>
                <a:schemeClr val="accent5"/>
              </a:solidFill>
              <a:latin typeface="Trebuchet MS"/>
            </a:endParaRPr>
          </a:p>
          <a:p>
            <a:pPr marL="342900" lvl="0" indent="-342900">
              <a:buFont typeface="Arial" panose="020B0604020202020204" pitchFamily="34" charset="0"/>
              <a:buChar char="•"/>
            </a:pPr>
            <a:r>
              <a:rPr lang="en-GB" sz="2000" dirty="0">
                <a:solidFill>
                  <a:schemeClr val="accent5"/>
                </a:solidFill>
                <a:latin typeface="Trebuchet MS"/>
                <a:hlinkClick r:id="rId4"/>
              </a:rPr>
              <a:t>www.hse.gov.uk/coronavirus/assets/docs/talking-with-your-workers.pdf</a:t>
            </a:r>
            <a:endParaRPr lang="en-GB" sz="2000" dirty="0">
              <a:solidFill>
                <a:schemeClr val="accent5"/>
              </a:solidFill>
              <a:latin typeface="Trebuchet MS"/>
            </a:endParaRPr>
          </a:p>
          <a:p>
            <a:pPr marL="342900" lvl="0" indent="-342900">
              <a:buFont typeface="Arial" panose="020B0604020202020204" pitchFamily="34" charset="0"/>
              <a:buChar char="•"/>
            </a:pPr>
            <a:endParaRPr lang="en-GB" sz="2000" dirty="0">
              <a:solidFill>
                <a:schemeClr val="accent5"/>
              </a:solidFill>
              <a:latin typeface="Trebuchet MS"/>
            </a:endParaRPr>
          </a:p>
          <a:p>
            <a:pPr marL="342900" lvl="0" indent="-342900">
              <a:buFont typeface="Arial" panose="020B0604020202020204" pitchFamily="34" charset="0"/>
              <a:buChar char="•"/>
            </a:pPr>
            <a:r>
              <a:rPr lang="en-GB" sz="2000" dirty="0">
                <a:solidFill>
                  <a:schemeClr val="accent5"/>
                </a:solidFill>
                <a:latin typeface="Trebuchet MS"/>
                <a:hlinkClick r:id="rId5">
                  <a:extLst>
                    <a:ext uri="{A12FA001-AC4F-418D-AE19-62706E023703}">
                      <ahyp:hlinkClr xmlns:ahyp="http://schemas.microsoft.com/office/drawing/2018/hyperlinkcolor" val="tx"/>
                    </a:ext>
                  </a:extLst>
                </a:hlinkClick>
              </a:rPr>
              <a:t>www.hse.gov.uk/toolbox/workers/home.htm</a:t>
            </a:r>
            <a:r>
              <a:rPr lang="en-GB" sz="2000" dirty="0">
                <a:solidFill>
                  <a:schemeClr val="accent5"/>
                </a:solidFill>
                <a:latin typeface="Trebuchet MS"/>
              </a:rPr>
              <a:t> </a:t>
            </a:r>
          </a:p>
          <a:p>
            <a:pPr lvl="0"/>
            <a:endParaRPr lang="en-GB" sz="2000" dirty="0">
              <a:solidFill>
                <a:schemeClr val="accent5"/>
              </a:solidFill>
              <a:latin typeface="Trebuchet MS"/>
            </a:endParaRPr>
          </a:p>
          <a:p>
            <a:pPr marL="342900" lvl="0" indent="-342900">
              <a:buFont typeface="Arial" panose="020B0604020202020204" pitchFamily="34" charset="0"/>
              <a:buChar char="•"/>
            </a:pPr>
            <a:r>
              <a:rPr lang="en-GB" sz="2000" dirty="0">
                <a:solidFill>
                  <a:schemeClr val="accent5"/>
                </a:solidFill>
                <a:latin typeface="Trebuchet MS"/>
                <a:hlinkClick r:id="rId6">
                  <a:extLst>
                    <a:ext uri="{A12FA001-AC4F-418D-AE19-62706E023703}">
                      <ahyp:hlinkClr xmlns:ahyp="http://schemas.microsoft.com/office/drawing/2018/hyperlinkcolor" val="tx"/>
                    </a:ext>
                  </a:extLst>
                </a:hlinkClick>
              </a:rPr>
              <a:t>www.nhs.uk/oneyou/every-mind-matters/?WT.tsrc=Search&amp;WT.mc_id=MentalHealthGeneric&amp;gclid=CjwKCAiA1eKBBhBZEiwAX3gqlwLniE4Z8TNTFz4zA-OkIyyI564D8t_TQBCrqV_X2u1aSYFkVVsUXBoC8zUQAvD_BwE</a:t>
            </a:r>
            <a:endParaRPr lang="en-GB" sz="2000" dirty="0">
              <a:solidFill>
                <a:schemeClr val="accent5"/>
              </a:solidFill>
              <a:latin typeface="Trebuchet MS"/>
            </a:endParaRPr>
          </a:p>
          <a:p>
            <a:pPr lvl="0"/>
            <a:endParaRPr lang="en-GB" sz="2000" dirty="0">
              <a:solidFill>
                <a:schemeClr val="accent5"/>
              </a:solidFill>
              <a:latin typeface="Trebuchet MS"/>
            </a:endParaRPr>
          </a:p>
          <a:p>
            <a:pPr marL="342900" lvl="0" indent="-342900">
              <a:buFont typeface="Arial" panose="020B0604020202020204" pitchFamily="34" charset="0"/>
              <a:buChar char="•"/>
            </a:pPr>
            <a:r>
              <a:rPr lang="en-GB" sz="2000" dirty="0">
                <a:solidFill>
                  <a:schemeClr val="accent5"/>
                </a:solidFill>
                <a:latin typeface="Trebuchet MS"/>
              </a:rPr>
              <a:t>https://www.eventbrite.co.uk/e/webinar-return-to-work-surveys-a-how-to-guide-tickets-149677522499?aff=erelpanelorg </a:t>
            </a:r>
          </a:p>
          <a:p>
            <a:pPr marL="342900" lvl="0" indent="-342900">
              <a:lnSpc>
                <a:spcPct val="90000"/>
              </a:lnSpc>
              <a:buClr>
                <a:schemeClr val="accent5"/>
              </a:buClr>
              <a:buSzPts val="2400"/>
              <a:buFont typeface="Arial" panose="020B0604020202020204" pitchFamily="34" charset="0"/>
              <a:buChar char="•"/>
            </a:pPr>
            <a:endParaRPr lang="en-GB" sz="2000" dirty="0"/>
          </a:p>
        </p:txBody>
      </p:sp>
      <p:sp>
        <p:nvSpPr>
          <p:cNvPr id="309" name="Google Shape;309;p32"/>
          <p:cNvSpPr/>
          <p:nvPr/>
        </p:nvSpPr>
        <p:spPr>
          <a:xfrm>
            <a:off x="492079" y="2113292"/>
            <a:ext cx="7289244" cy="3404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500" dirty="0">
              <a:solidFill>
                <a:schemeClr val="accent5"/>
              </a:solidFill>
              <a:latin typeface="Trebuchet MS"/>
              <a:ea typeface="Trebuchet MS"/>
              <a:cs typeface="Trebuchet MS"/>
              <a:sym typeface="Trebuchet MS"/>
            </a:endParaRPr>
          </a:p>
        </p:txBody>
      </p:sp>
      <p:pic>
        <p:nvPicPr>
          <p:cNvPr id="310" name="Google Shape;310;p32" descr="PV-learning-dev.jpg"/>
          <p:cNvPicPr preferRelativeResize="0"/>
          <p:nvPr/>
        </p:nvPicPr>
        <p:blipFill rotWithShape="1">
          <a:blip r:embed="rId7">
            <a:alphaModFix/>
          </a:blip>
          <a:srcRect/>
          <a:stretch/>
        </p:blipFill>
        <p:spPr>
          <a:xfrm>
            <a:off x="270400" y="250050"/>
            <a:ext cx="2396599" cy="481208"/>
          </a:xfrm>
          <a:prstGeom prst="rect">
            <a:avLst/>
          </a:prstGeom>
          <a:noFill/>
          <a:ln>
            <a:noFill/>
          </a:ln>
        </p:spPr>
      </p:pic>
    </p:spTree>
    <p:extLst>
      <p:ext uri="{BB962C8B-B14F-4D97-AF65-F5344CB8AC3E}">
        <p14:creationId xmlns:p14="http://schemas.microsoft.com/office/powerpoint/2010/main" val="139964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p:nvPr/>
        </p:nvSpPr>
        <p:spPr>
          <a:xfrm>
            <a:off x="5026454" y="4297421"/>
            <a:ext cx="305486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Trebuchet MS"/>
                <a:ea typeface="Trebuchet MS"/>
                <a:cs typeface="Trebuchet MS"/>
                <a:sym typeface="Trebuchet MS"/>
              </a:rPr>
              <a:t>Green Box Heading</a:t>
            </a:r>
            <a:endParaRPr/>
          </a:p>
        </p:txBody>
      </p:sp>
      <p:sp>
        <p:nvSpPr>
          <p:cNvPr id="128" name="Google Shape;128;p17"/>
          <p:cNvSpPr txBox="1"/>
          <p:nvPr/>
        </p:nvSpPr>
        <p:spPr>
          <a:xfrm>
            <a:off x="465014" y="956594"/>
            <a:ext cx="50367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rgbClr val="D82640"/>
                </a:solidFill>
                <a:latin typeface="Trebuchet MS"/>
                <a:ea typeface="Trebuchet MS"/>
                <a:cs typeface="Trebuchet MS"/>
                <a:sym typeface="Trebuchet MS"/>
              </a:rPr>
              <a:t>Our Session Covered!</a:t>
            </a:r>
            <a:endParaRPr dirty="0"/>
          </a:p>
        </p:txBody>
      </p:sp>
      <p:sp>
        <p:nvSpPr>
          <p:cNvPr id="129" name="Google Shape;129;p17"/>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p:nvPr/>
        </p:nvSpPr>
        <p:spPr>
          <a:xfrm>
            <a:off x="465014" y="1996009"/>
            <a:ext cx="7952513" cy="4153580"/>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Execute an effective plan for the return of your employees</a:t>
            </a:r>
          </a:p>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Identify and prioritise the concerns of your employees</a:t>
            </a:r>
          </a:p>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Re-introduce employees to the workplace in an informative and understanding manner</a:t>
            </a:r>
          </a:p>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Ensure a smooth and efficient return that will have business back to normal as quickly as possible</a:t>
            </a:r>
          </a:p>
          <a:p>
            <a:pPr marL="457200" marR="0" lvl="0" indent="0" algn="l" rtl="0">
              <a:lnSpc>
                <a:spcPct val="90000"/>
              </a:lnSpc>
              <a:spcBef>
                <a:spcPts val="1000"/>
              </a:spcBef>
              <a:spcAft>
                <a:spcPts val="0"/>
              </a:spcAft>
              <a:buNone/>
            </a:pPr>
            <a:endParaRPr sz="2400" dirty="0">
              <a:solidFill>
                <a:schemeClr val="accent5"/>
              </a:solidFill>
              <a:latin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A88A5DA7-95A1-493C-B96E-2D4EF13FA3DB}"/>
              </a:ext>
            </a:extLst>
          </p:cNvPr>
          <p:cNvPicPr>
            <a:picLocks noChangeAspect="1"/>
          </p:cNvPicPr>
          <p:nvPr/>
        </p:nvPicPr>
        <p:blipFill>
          <a:blip r:embed="rId3"/>
          <a:stretch>
            <a:fillRect/>
          </a:stretch>
        </p:blipFill>
        <p:spPr>
          <a:xfrm>
            <a:off x="3357562" y="4767123"/>
            <a:ext cx="1824177" cy="1824177"/>
          </a:xfrm>
          <a:prstGeom prst="rect">
            <a:avLst/>
          </a:prstGeom>
        </p:spPr>
      </p:pic>
    </p:spTree>
    <p:extLst>
      <p:ext uri="{BB962C8B-B14F-4D97-AF65-F5344CB8AC3E}">
        <p14:creationId xmlns:p14="http://schemas.microsoft.com/office/powerpoint/2010/main" val="75524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p:nvPr/>
        </p:nvSpPr>
        <p:spPr>
          <a:xfrm>
            <a:off x="5026454" y="4297421"/>
            <a:ext cx="305486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Trebuchet MS"/>
                <a:ea typeface="Trebuchet MS"/>
                <a:cs typeface="Trebuchet MS"/>
                <a:sym typeface="Trebuchet MS"/>
              </a:rPr>
              <a:t>Green Box Heading</a:t>
            </a:r>
            <a:endParaRPr/>
          </a:p>
        </p:txBody>
      </p:sp>
      <p:sp>
        <p:nvSpPr>
          <p:cNvPr id="129" name="Google Shape;129;p17"/>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1B20492-FCD2-4819-9B1C-C575A2F9FE1E}"/>
              </a:ext>
            </a:extLst>
          </p:cNvPr>
          <p:cNvPicPr>
            <a:picLocks noChangeAspect="1"/>
          </p:cNvPicPr>
          <p:nvPr/>
        </p:nvPicPr>
        <p:blipFill rotWithShape="1">
          <a:blip r:embed="rId3"/>
          <a:srcRect l="49815" t="3341"/>
          <a:stretch/>
        </p:blipFill>
        <p:spPr>
          <a:xfrm>
            <a:off x="466725" y="93375"/>
            <a:ext cx="4502687" cy="3468976"/>
          </a:xfrm>
          <a:prstGeom prst="rect">
            <a:avLst/>
          </a:prstGeom>
        </p:spPr>
      </p:pic>
      <p:pic>
        <p:nvPicPr>
          <p:cNvPr id="4" name="Picture 3">
            <a:extLst>
              <a:ext uri="{FF2B5EF4-FFF2-40B4-BE49-F238E27FC236}">
                <a16:creationId xmlns:a16="http://schemas.microsoft.com/office/drawing/2014/main" id="{741C13BB-FEBF-48EF-9895-3A9009A5CD00}"/>
              </a:ext>
            </a:extLst>
          </p:cNvPr>
          <p:cNvPicPr>
            <a:picLocks noChangeAspect="1"/>
          </p:cNvPicPr>
          <p:nvPr/>
        </p:nvPicPr>
        <p:blipFill rotWithShape="1">
          <a:blip r:embed="rId4"/>
          <a:srcRect l="50266" t="2942" r="-404" b="-5211"/>
          <a:stretch/>
        </p:blipFill>
        <p:spPr>
          <a:xfrm>
            <a:off x="4075991" y="2583493"/>
            <a:ext cx="4955789" cy="4043409"/>
          </a:xfrm>
          <a:prstGeom prst="rect">
            <a:avLst/>
          </a:prstGeom>
        </p:spPr>
      </p:pic>
      <p:sp>
        <p:nvSpPr>
          <p:cNvPr id="5" name="TextBox 4">
            <a:extLst>
              <a:ext uri="{FF2B5EF4-FFF2-40B4-BE49-F238E27FC236}">
                <a16:creationId xmlns:a16="http://schemas.microsoft.com/office/drawing/2014/main" id="{30F89F21-921C-4887-B179-2A35F680E3B1}"/>
              </a:ext>
            </a:extLst>
          </p:cNvPr>
          <p:cNvSpPr txBox="1"/>
          <p:nvPr/>
        </p:nvSpPr>
        <p:spPr>
          <a:xfrm>
            <a:off x="5400676" y="815214"/>
            <a:ext cx="2143124" cy="954107"/>
          </a:xfrm>
          <a:prstGeom prst="rect">
            <a:avLst/>
          </a:prstGeom>
          <a:noFill/>
        </p:spPr>
        <p:txBody>
          <a:bodyPr wrap="square" rtlCol="0">
            <a:spAutoFit/>
          </a:bodyPr>
          <a:lstStyle/>
          <a:p>
            <a:pPr algn="ctr"/>
            <a:r>
              <a:rPr lang="en-GB" sz="2800" b="1" dirty="0">
                <a:solidFill>
                  <a:srgbClr val="FF0000"/>
                </a:solidFill>
              </a:rPr>
              <a:t>Next Sessions!</a:t>
            </a:r>
          </a:p>
        </p:txBody>
      </p:sp>
    </p:spTree>
    <p:extLst>
      <p:ext uri="{BB962C8B-B14F-4D97-AF65-F5344CB8AC3E}">
        <p14:creationId xmlns:p14="http://schemas.microsoft.com/office/powerpoint/2010/main" val="422765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p:nvPr/>
        </p:nvSpPr>
        <p:spPr>
          <a:xfrm>
            <a:off x="92765" y="1910584"/>
            <a:ext cx="8958470" cy="4174331"/>
          </a:xfrm>
          <a:prstGeom prst="rect">
            <a:avLst/>
          </a:prstGeom>
          <a:solidFill>
            <a:srgbClr val="92D050"/>
          </a:solidFill>
          <a:ln w="9525" cap="flat" cmpd="sng">
            <a:solidFill>
              <a:srgbClr val="D7D7D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36"/>
          <p:cNvSpPr txBox="1"/>
          <p:nvPr/>
        </p:nvSpPr>
        <p:spPr>
          <a:xfrm>
            <a:off x="-149629" y="1910584"/>
            <a:ext cx="8958470" cy="3416320"/>
          </a:xfrm>
          <a:prstGeom prst="rect">
            <a:avLst/>
          </a:prstGeom>
          <a:noFill/>
          <a:ln>
            <a:noFill/>
          </a:ln>
        </p:spPr>
        <p:txBody>
          <a:bodyPr spcFirstLastPara="1" wrap="square" lIns="91425" tIns="45700" rIns="91425" bIns="45700" anchor="t" anchorCtr="0">
            <a:noAutofit/>
          </a:bodyPr>
          <a:lstStyle/>
          <a:p>
            <a:pPr algn="ctr"/>
            <a:r>
              <a:rPr lang="en-GB" sz="3600" dirty="0">
                <a:solidFill>
                  <a:schemeClr val="lt1"/>
                </a:solidFill>
                <a:latin typeface="Trebuchet MS"/>
              </a:rPr>
              <a:t>People Vision HR would love your feedback. </a:t>
            </a:r>
          </a:p>
          <a:p>
            <a:pPr algn="ctr"/>
            <a:endParaRPr lang="en-GB" sz="3600" dirty="0">
              <a:solidFill>
                <a:schemeClr val="lt1"/>
              </a:solidFill>
              <a:latin typeface="Trebuchet MS"/>
            </a:endParaRPr>
          </a:p>
          <a:p>
            <a:pPr algn="ctr"/>
            <a:r>
              <a:rPr lang="en-GB" sz="3600" dirty="0">
                <a:solidFill>
                  <a:schemeClr val="lt1"/>
                </a:solidFill>
                <a:latin typeface="Trebuchet MS"/>
              </a:rPr>
              <a:t>Please post a review to our profile. </a:t>
            </a:r>
          </a:p>
          <a:p>
            <a:pPr algn="ctr"/>
            <a:br>
              <a:rPr lang="en-GB" sz="3600" u="sng" dirty="0">
                <a:solidFill>
                  <a:schemeClr val="lt1"/>
                </a:solidFill>
                <a:latin typeface="Trebuchet MS"/>
              </a:rPr>
            </a:br>
            <a:r>
              <a:rPr lang="en-GB" sz="3600" u="sng" dirty="0">
                <a:solidFill>
                  <a:schemeClr val="lt1"/>
                </a:solidFill>
                <a:latin typeface="Trebuchet MS"/>
                <a:hlinkClick r:id="rId3">
                  <a:extLst>
                    <a:ext uri="{A12FA001-AC4F-418D-AE19-62706E023703}">
                      <ahyp:hlinkClr xmlns:ahyp="http://schemas.microsoft.com/office/drawing/2018/hyperlinkcolor" val="tx"/>
                    </a:ext>
                  </a:extLst>
                </a:hlinkClick>
              </a:rPr>
              <a:t>https://g.page/people-vision-hr/review?rc</a:t>
            </a:r>
            <a:r>
              <a:rPr lang="en-GB" sz="3600" u="sng" dirty="0">
                <a:solidFill>
                  <a:schemeClr val="lt1"/>
                </a:solidFill>
                <a:latin typeface="Trebuchet MS"/>
              </a:rPr>
              <a:t> </a:t>
            </a:r>
          </a:p>
          <a:p>
            <a:pPr marL="0" marR="0" lvl="0" indent="0" algn="ctr" rtl="0">
              <a:spcBef>
                <a:spcPts val="0"/>
              </a:spcBef>
              <a:spcAft>
                <a:spcPts val="0"/>
              </a:spcAft>
              <a:buNone/>
            </a:pPr>
            <a:endParaRPr sz="3600" dirty="0">
              <a:solidFill>
                <a:schemeClr val="lt1"/>
              </a:solidFill>
              <a:latin typeface="Trebuchet MS"/>
              <a:ea typeface="Trebuchet MS"/>
              <a:cs typeface="Trebuchet MS"/>
              <a:sym typeface="Trebuchet MS"/>
            </a:endParaRPr>
          </a:p>
        </p:txBody>
      </p:sp>
      <p:sp>
        <p:nvSpPr>
          <p:cNvPr id="353" name="Google Shape;353;p36"/>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4" name="Google Shape;354;p36" descr="PV-learning-dev.jpg"/>
          <p:cNvPicPr preferRelativeResize="0"/>
          <p:nvPr/>
        </p:nvPicPr>
        <p:blipFill rotWithShape="1">
          <a:blip r:embed="rId4">
            <a:alphaModFix/>
          </a:blip>
          <a:srcRect/>
          <a:stretch/>
        </p:blipFill>
        <p:spPr>
          <a:xfrm>
            <a:off x="270400" y="250050"/>
            <a:ext cx="2396600" cy="4812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p:nvPr/>
        </p:nvSpPr>
        <p:spPr>
          <a:xfrm>
            <a:off x="92765" y="1910584"/>
            <a:ext cx="8958470" cy="4174331"/>
          </a:xfrm>
          <a:prstGeom prst="rect">
            <a:avLst/>
          </a:prstGeom>
          <a:solidFill>
            <a:srgbClr val="92D050"/>
          </a:solidFill>
          <a:ln w="9525" cap="flat" cmpd="sng">
            <a:solidFill>
              <a:srgbClr val="D7D7D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36"/>
          <p:cNvSpPr txBox="1"/>
          <p:nvPr/>
        </p:nvSpPr>
        <p:spPr>
          <a:xfrm>
            <a:off x="-149629" y="1910584"/>
            <a:ext cx="8958470"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dirty="0">
                <a:solidFill>
                  <a:schemeClr val="lt1"/>
                </a:solidFill>
                <a:latin typeface="Trebuchet MS"/>
                <a:ea typeface="Trebuchet MS"/>
                <a:cs typeface="Trebuchet MS"/>
                <a:sym typeface="Trebuchet MS"/>
              </a:rPr>
              <a:t>Contact Us</a:t>
            </a:r>
            <a:endParaRPr sz="3600" dirty="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dirty="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GB" sz="3600" u="sng" dirty="0">
                <a:solidFill>
                  <a:schemeClr val="lt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alyson.pellowe@pvhr.com</a:t>
            </a:r>
            <a:endParaRPr sz="3600" dirty="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GB" sz="3600" dirty="0">
                <a:solidFill>
                  <a:schemeClr val="lt1"/>
                </a:solidFill>
                <a:latin typeface="Trebuchet MS"/>
                <a:ea typeface="Trebuchet MS"/>
                <a:cs typeface="Trebuchet MS"/>
                <a:sym typeface="Trebuchet MS"/>
              </a:rPr>
              <a:t>   </a:t>
            </a:r>
            <a:endParaRPr dirty="0"/>
          </a:p>
          <a:p>
            <a:pPr marL="0" marR="0" lvl="0" indent="0" algn="ctr" rtl="0">
              <a:spcBef>
                <a:spcPts val="0"/>
              </a:spcBef>
              <a:spcAft>
                <a:spcPts val="0"/>
              </a:spcAft>
              <a:buNone/>
            </a:pPr>
            <a:r>
              <a:rPr lang="en-GB" sz="3600" u="sng" dirty="0">
                <a:solidFill>
                  <a:schemeClr val="lt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0345 4599710</a:t>
            </a:r>
            <a:endParaRPr sz="3600" dirty="0">
              <a:solidFill>
                <a:schemeClr val="lt1"/>
              </a:solidFill>
              <a:latin typeface="Trebuchet MS"/>
              <a:ea typeface="Trebuchet MS"/>
              <a:cs typeface="Trebuchet MS"/>
              <a:sym typeface="Trebuchet MS"/>
            </a:endParaRPr>
          </a:p>
          <a:p>
            <a:pPr marL="0" marR="0" lvl="0" indent="0" algn="ctr" rtl="0">
              <a:spcBef>
                <a:spcPts val="0"/>
              </a:spcBef>
              <a:spcAft>
                <a:spcPts val="0"/>
              </a:spcAft>
              <a:buNone/>
            </a:pPr>
            <a:endParaRPr sz="3600" dirty="0">
              <a:solidFill>
                <a:schemeClr val="lt1"/>
              </a:solidFill>
              <a:latin typeface="Trebuchet MS"/>
              <a:ea typeface="Trebuchet MS"/>
              <a:cs typeface="Trebuchet MS"/>
              <a:sym typeface="Trebuchet MS"/>
            </a:endParaRPr>
          </a:p>
        </p:txBody>
      </p:sp>
      <p:sp>
        <p:nvSpPr>
          <p:cNvPr id="353" name="Google Shape;353;p36"/>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4" name="Google Shape;354;p36" descr="PV-learning-dev.jpg"/>
          <p:cNvPicPr preferRelativeResize="0"/>
          <p:nvPr/>
        </p:nvPicPr>
        <p:blipFill rotWithShape="1">
          <a:blip r:embed="rId5">
            <a:alphaModFix/>
          </a:blip>
          <a:srcRect/>
          <a:stretch/>
        </p:blipFill>
        <p:spPr>
          <a:xfrm>
            <a:off x="270400" y="250050"/>
            <a:ext cx="2396600" cy="481208"/>
          </a:xfrm>
          <a:prstGeom prst="rect">
            <a:avLst/>
          </a:prstGeom>
          <a:noFill/>
          <a:ln>
            <a:noFill/>
          </a:ln>
        </p:spPr>
      </p:pic>
    </p:spTree>
    <p:extLst>
      <p:ext uri="{BB962C8B-B14F-4D97-AF65-F5344CB8AC3E}">
        <p14:creationId xmlns:p14="http://schemas.microsoft.com/office/powerpoint/2010/main" val="19055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7"/>
          <p:cNvSpPr/>
          <p:nvPr/>
        </p:nvSpPr>
        <p:spPr>
          <a:xfrm>
            <a:off x="0" y="5603638"/>
            <a:ext cx="9144000" cy="1254362"/>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37"/>
          <p:cNvSpPr/>
          <p:nvPr/>
        </p:nvSpPr>
        <p:spPr>
          <a:xfrm>
            <a:off x="0" y="0"/>
            <a:ext cx="9144000" cy="1254362"/>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Picture 5" descr="Logo, company name&#10;&#10;Description automatically generated">
            <a:extLst>
              <a:ext uri="{FF2B5EF4-FFF2-40B4-BE49-F238E27FC236}">
                <a16:creationId xmlns:a16="http://schemas.microsoft.com/office/drawing/2014/main" id="{4DC141AB-0FF2-42E9-A2D5-6B9C998EB7E2}"/>
              </a:ext>
            </a:extLst>
          </p:cNvPr>
          <p:cNvPicPr>
            <a:picLocks noChangeAspect="1"/>
          </p:cNvPicPr>
          <p:nvPr/>
        </p:nvPicPr>
        <p:blipFill>
          <a:blip r:embed="rId3"/>
          <a:stretch>
            <a:fillRect/>
          </a:stretch>
        </p:blipFill>
        <p:spPr>
          <a:xfrm>
            <a:off x="2755804" y="1254362"/>
            <a:ext cx="3632392" cy="43492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71135"/>
            <a:ext cx="9144000" cy="3356919"/>
          </a:xfrm>
          <a:prstGeom prst="rect">
            <a:avLst/>
          </a:prstGeom>
          <a:solidFill>
            <a:srgbClr val="D82640"/>
          </a:solidFill>
          <a:ln w="0"/>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1398174" y="2186720"/>
            <a:ext cx="6579045" cy="1569660"/>
          </a:xfrm>
          <a:prstGeom prst="rect">
            <a:avLst/>
          </a:prstGeom>
          <a:noFill/>
        </p:spPr>
        <p:txBody>
          <a:bodyPr wrap="none" rtlCol="0" anchor="t">
            <a:spAutoFit/>
          </a:bodyPr>
          <a:lstStyle/>
          <a:p>
            <a:pPr algn="ctr" fontAlgn="base"/>
            <a:endParaRPr lang="en-GB" sz="2400" dirty="0">
              <a:solidFill>
                <a:schemeClr val="bg1"/>
              </a:solidFill>
              <a:latin typeface="Trebuchet MS" panose="020B0603020202020204" pitchFamily="34" charset="0"/>
            </a:endParaRPr>
          </a:p>
          <a:p>
            <a:pPr algn="ctr" fontAlgn="base"/>
            <a:r>
              <a:rPr lang="en-GB" sz="3600" b="1" dirty="0">
                <a:solidFill>
                  <a:schemeClr val="bg1"/>
                </a:solidFill>
                <a:latin typeface="Trebuchet MS" panose="020B0603020202020204" pitchFamily="34" charset="0"/>
              </a:rPr>
              <a:t>Preparing for Staff Returning </a:t>
            </a:r>
          </a:p>
          <a:p>
            <a:pPr algn="ctr" fontAlgn="base"/>
            <a:r>
              <a:rPr lang="en-GB" sz="3600" b="1" dirty="0">
                <a:solidFill>
                  <a:schemeClr val="bg1"/>
                </a:solidFill>
                <a:latin typeface="Trebuchet MS" panose="020B0603020202020204" pitchFamily="34" charset="0"/>
              </a:rPr>
              <a:t>to the Workplace</a:t>
            </a:r>
          </a:p>
        </p:txBody>
      </p:sp>
      <p:sp>
        <p:nvSpPr>
          <p:cNvPr id="7" name="TextBox 6"/>
          <p:cNvSpPr txBox="1"/>
          <p:nvPr/>
        </p:nvSpPr>
        <p:spPr>
          <a:xfrm>
            <a:off x="956733" y="3949774"/>
            <a:ext cx="6925276" cy="584775"/>
          </a:xfrm>
          <a:prstGeom prst="rect">
            <a:avLst/>
          </a:prstGeom>
          <a:noFill/>
        </p:spPr>
        <p:txBody>
          <a:bodyPr wrap="square" rtlCol="0" anchor="t">
            <a:spAutoFit/>
          </a:bodyPr>
          <a:lstStyle/>
          <a:p>
            <a:pPr algn="ctr" fontAlgn="base"/>
            <a:r>
              <a:rPr lang="en-GB" sz="3200" b="1" dirty="0">
                <a:solidFill>
                  <a:schemeClr val="bg1"/>
                </a:solidFill>
                <a:latin typeface="Trebuchet MS" panose="020B0603020202020204" pitchFamily="34" charset="0"/>
              </a:rPr>
              <a:t>Hosted by Carly Brunsden</a:t>
            </a:r>
          </a:p>
        </p:txBody>
      </p:sp>
      <p:sp>
        <p:nvSpPr>
          <p:cNvPr id="8" name="TextBox 7"/>
          <p:cNvSpPr txBox="1"/>
          <p:nvPr/>
        </p:nvSpPr>
        <p:spPr>
          <a:xfrm>
            <a:off x="832908" y="5627691"/>
            <a:ext cx="6925276" cy="861774"/>
          </a:xfrm>
          <a:prstGeom prst="rect">
            <a:avLst/>
          </a:prstGeom>
          <a:noFill/>
        </p:spPr>
        <p:txBody>
          <a:bodyPr wrap="square" rtlCol="0" anchor="t">
            <a:spAutoFit/>
          </a:bodyPr>
          <a:lstStyle/>
          <a:p>
            <a:pPr fontAlgn="base"/>
            <a:r>
              <a:rPr lang="en-US" sz="1800" b="1" dirty="0">
                <a:solidFill>
                  <a:schemeClr val="bg2">
                    <a:lumMod val="50000"/>
                    <a:lumOff val="50000"/>
                  </a:schemeClr>
                </a:solidFill>
                <a:latin typeface="Trebuchet MS" panose="020B0603020202020204" pitchFamily="34" charset="0"/>
                <a:cs typeface="Trebuchet MS"/>
              </a:rPr>
              <a:t>Date </a:t>
            </a:r>
            <a:r>
              <a:rPr lang="en-GB" sz="1800" b="1" dirty="0">
                <a:solidFill>
                  <a:schemeClr val="bg2">
                    <a:lumMod val="50000"/>
                    <a:lumOff val="50000"/>
                  </a:schemeClr>
                </a:solidFill>
                <a:latin typeface="Trebuchet MS" panose="020B0603020202020204" pitchFamily="34" charset="0"/>
              </a:rPr>
              <a:t>Date: 14th April 2021</a:t>
            </a:r>
          </a:p>
          <a:p>
            <a:pPr fontAlgn="base"/>
            <a:r>
              <a:rPr lang="en-GB" sz="1800" b="1" dirty="0">
                <a:solidFill>
                  <a:schemeClr val="bg2">
                    <a:lumMod val="50000"/>
                    <a:lumOff val="50000"/>
                  </a:schemeClr>
                </a:solidFill>
                <a:latin typeface="Trebuchet MS" panose="020B0603020202020204" pitchFamily="34" charset="0"/>
              </a:rPr>
              <a:t>Time: 11:00-11:30 am</a:t>
            </a:r>
          </a:p>
          <a:p>
            <a:endParaRPr lang="en-US" dirty="0">
              <a:solidFill>
                <a:schemeClr val="accent3"/>
              </a:solidFill>
              <a:latin typeface="Trebuchet MS"/>
            </a:endParaRPr>
          </a:p>
        </p:txBody>
      </p:sp>
      <p:sp>
        <p:nvSpPr>
          <p:cNvPr id="9" name="Rectangle 8"/>
          <p:cNvSpPr/>
          <p:nvPr/>
        </p:nvSpPr>
        <p:spPr>
          <a:xfrm>
            <a:off x="0" y="6665784"/>
            <a:ext cx="9144000" cy="192215"/>
          </a:xfrm>
          <a:prstGeom prst="rect">
            <a:avLst/>
          </a:prstGeom>
          <a:solidFill>
            <a:srgbClr val="D826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1E87CC-79C1-47B5-8280-9ED7F44A5957}"/>
              </a:ext>
            </a:extLst>
          </p:cNvPr>
          <p:cNvPicPr>
            <a:picLocks noChangeAspect="1"/>
          </p:cNvPicPr>
          <p:nvPr/>
        </p:nvPicPr>
        <p:blipFill>
          <a:blip r:embed="rId3"/>
          <a:stretch>
            <a:fillRect/>
          </a:stretch>
        </p:blipFill>
        <p:spPr>
          <a:xfrm>
            <a:off x="7150910" y="3467115"/>
            <a:ext cx="1409700" cy="1409700"/>
          </a:xfrm>
          <a:prstGeom prst="rect">
            <a:avLst/>
          </a:prstGeom>
        </p:spPr>
      </p:pic>
    </p:spTree>
    <p:extLst>
      <p:ext uri="{BB962C8B-B14F-4D97-AF65-F5344CB8AC3E}">
        <p14:creationId xmlns:p14="http://schemas.microsoft.com/office/powerpoint/2010/main" val="23839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p:nvPr/>
        </p:nvSpPr>
        <p:spPr>
          <a:xfrm>
            <a:off x="5026454" y="4297421"/>
            <a:ext cx="305486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Trebuchet MS"/>
                <a:ea typeface="Trebuchet MS"/>
                <a:cs typeface="Trebuchet MS"/>
                <a:sym typeface="Trebuchet MS"/>
              </a:rPr>
              <a:t>Green Box Heading</a:t>
            </a:r>
            <a:endParaRPr/>
          </a:p>
        </p:txBody>
      </p:sp>
      <p:sp>
        <p:nvSpPr>
          <p:cNvPr id="116" name="Google Shape;116;p16"/>
          <p:cNvSpPr txBox="1"/>
          <p:nvPr/>
        </p:nvSpPr>
        <p:spPr>
          <a:xfrm>
            <a:off x="616687" y="1034253"/>
            <a:ext cx="50367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rgbClr val="D82640"/>
                </a:solidFill>
                <a:latin typeface="Trebuchet MS"/>
                <a:ea typeface="Trebuchet MS"/>
                <a:cs typeface="Trebuchet MS"/>
                <a:sym typeface="Trebuchet MS"/>
              </a:rPr>
              <a:t>What’s happening today?</a:t>
            </a:r>
            <a:endParaRPr dirty="0"/>
          </a:p>
        </p:txBody>
      </p:sp>
      <p:sp>
        <p:nvSpPr>
          <p:cNvPr id="117" name="Google Shape;117;p16"/>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p:nvPr/>
        </p:nvSpPr>
        <p:spPr>
          <a:xfrm>
            <a:off x="616687" y="1729060"/>
            <a:ext cx="7952513" cy="41535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accent5"/>
              </a:solidFill>
              <a:latin typeface="Trebuchet MS"/>
              <a:ea typeface="Trebuchet MS"/>
              <a:cs typeface="Trebuchet MS"/>
              <a:sym typeface="Trebuchet MS"/>
            </a:endParaRPr>
          </a:p>
          <a:p>
            <a:pPr marL="457200" marR="0" lvl="0" indent="-304800" algn="l" rtl="0">
              <a:spcBef>
                <a:spcPts val="0"/>
              </a:spcBef>
              <a:spcAft>
                <a:spcPts val="0"/>
              </a:spcAft>
              <a:buClr>
                <a:schemeClr val="dk1"/>
              </a:buClr>
              <a:buSzPts val="2400"/>
              <a:buFont typeface="Calibri"/>
              <a:buNone/>
            </a:pPr>
            <a:endParaRPr sz="24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p:txBody>
      </p:sp>
      <p:sp>
        <p:nvSpPr>
          <p:cNvPr id="119" name="Google Shape;119;p16"/>
          <p:cNvSpPr/>
          <p:nvPr/>
        </p:nvSpPr>
        <p:spPr>
          <a:xfrm>
            <a:off x="451264" y="1729060"/>
            <a:ext cx="8241471" cy="3669723"/>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accent5"/>
              </a:buClr>
              <a:buSzPts val="2400"/>
              <a:buFont typeface="Arial"/>
              <a:buChar char="•"/>
            </a:pPr>
            <a:r>
              <a:rPr lang="en-GB" sz="2400" dirty="0">
                <a:solidFill>
                  <a:schemeClr val="accent5"/>
                </a:solidFill>
                <a:latin typeface="Trebuchet MS"/>
                <a:ea typeface="Trebuchet MS"/>
                <a:cs typeface="Trebuchet MS"/>
                <a:sym typeface="Trebuchet MS"/>
              </a:rPr>
              <a:t>Session Time: 30 Mins</a:t>
            </a:r>
            <a:endParaRPr dirty="0"/>
          </a:p>
          <a:p>
            <a:pPr marL="285750" marR="0" lvl="0" indent="-285750" algn="l" rtl="0">
              <a:lnSpc>
                <a:spcPct val="90000"/>
              </a:lnSpc>
              <a:spcBef>
                <a:spcPts val="1000"/>
              </a:spcBef>
              <a:spcAft>
                <a:spcPts val="0"/>
              </a:spcAft>
              <a:buClr>
                <a:schemeClr val="accent5"/>
              </a:buClr>
              <a:buSzPts val="2400"/>
              <a:buFont typeface="Arial"/>
              <a:buChar char="•"/>
            </a:pPr>
            <a:r>
              <a:rPr lang="en-GB" sz="2400" dirty="0">
                <a:solidFill>
                  <a:schemeClr val="accent5"/>
                </a:solidFill>
                <a:latin typeface="Trebuchet MS"/>
                <a:ea typeface="Trebuchet MS"/>
                <a:cs typeface="Trebuchet MS"/>
                <a:sym typeface="Trebuchet MS"/>
              </a:rPr>
              <a:t>Please use the chat function to give us feedback. </a:t>
            </a:r>
          </a:p>
          <a:p>
            <a:pPr marL="285750" marR="0" lvl="0" indent="-285750" algn="l" rtl="0">
              <a:lnSpc>
                <a:spcPct val="90000"/>
              </a:lnSpc>
              <a:spcBef>
                <a:spcPts val="1000"/>
              </a:spcBef>
              <a:spcAft>
                <a:spcPts val="0"/>
              </a:spcAft>
              <a:buClr>
                <a:schemeClr val="accent5"/>
              </a:buClr>
              <a:buSzPts val="2400"/>
              <a:buFont typeface="Arial"/>
              <a:buChar char="•"/>
            </a:pPr>
            <a:r>
              <a:rPr lang="en-GB" sz="2400" dirty="0">
                <a:solidFill>
                  <a:schemeClr val="accent5"/>
                </a:solidFill>
                <a:latin typeface="Trebuchet MS"/>
                <a:ea typeface="Trebuchet MS"/>
                <a:cs typeface="Trebuchet MS"/>
                <a:sym typeface="Trebuchet MS"/>
              </a:rPr>
              <a:t>Questions at the end</a:t>
            </a:r>
          </a:p>
          <a:p>
            <a:pPr marL="285750" marR="0" lvl="0" indent="-285750" algn="l" rtl="0">
              <a:lnSpc>
                <a:spcPct val="90000"/>
              </a:lnSpc>
              <a:spcBef>
                <a:spcPts val="1000"/>
              </a:spcBef>
              <a:spcAft>
                <a:spcPts val="0"/>
              </a:spcAft>
              <a:buClr>
                <a:schemeClr val="accent5"/>
              </a:buClr>
              <a:buSzPts val="2400"/>
              <a:buFont typeface="Arial"/>
              <a:buChar char="•"/>
            </a:pPr>
            <a:r>
              <a:rPr lang="en-GB" sz="2400" dirty="0">
                <a:solidFill>
                  <a:schemeClr val="accent5"/>
                </a:solidFill>
                <a:latin typeface="Trebuchet MS"/>
                <a:sym typeface="Trebuchet MS"/>
              </a:rPr>
              <a:t>We will be recording.</a:t>
            </a:r>
            <a:endParaRPr dirty="0"/>
          </a:p>
          <a:p>
            <a:pPr marL="285750" marR="0" lvl="0" indent="-285750" algn="l" rtl="0">
              <a:lnSpc>
                <a:spcPct val="90000"/>
              </a:lnSpc>
              <a:spcBef>
                <a:spcPts val="1000"/>
              </a:spcBef>
              <a:spcAft>
                <a:spcPts val="0"/>
              </a:spcAft>
              <a:buClr>
                <a:schemeClr val="accent5"/>
              </a:buClr>
              <a:buSzPts val="2400"/>
              <a:buFont typeface="Arial"/>
              <a:buChar char="•"/>
            </a:pPr>
            <a:r>
              <a:rPr lang="en-GB" sz="2400" dirty="0">
                <a:solidFill>
                  <a:schemeClr val="accent5"/>
                </a:solidFill>
                <a:latin typeface="Trebuchet MS"/>
                <a:ea typeface="Trebuchet MS"/>
                <a:cs typeface="Trebuchet MS"/>
                <a:sym typeface="Trebuchet MS"/>
              </a:rPr>
              <a:t>During the session, participants please mute yourself/</a:t>
            </a:r>
          </a:p>
          <a:p>
            <a:pPr marL="457200" marR="0" lvl="0" indent="0" algn="l" rtl="0">
              <a:lnSpc>
                <a:spcPct val="90000"/>
              </a:lnSpc>
              <a:spcBef>
                <a:spcPts val="1000"/>
              </a:spcBef>
              <a:spcAft>
                <a:spcPts val="0"/>
              </a:spcAft>
              <a:buNone/>
            </a:pP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120" name="Google Shape;120;p16" descr="A person sitting on a sofa&#10;&#10;Description automatically generated"/>
          <p:cNvPicPr preferRelativeResize="0"/>
          <p:nvPr/>
        </p:nvPicPr>
        <p:blipFill rotWithShape="1">
          <a:blip r:embed="rId3">
            <a:alphaModFix/>
          </a:blip>
          <a:srcRect/>
          <a:stretch/>
        </p:blipFill>
        <p:spPr>
          <a:xfrm>
            <a:off x="5653426" y="4864963"/>
            <a:ext cx="3204731" cy="1735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p:nvPr/>
        </p:nvSpPr>
        <p:spPr>
          <a:xfrm>
            <a:off x="5026454" y="4297421"/>
            <a:ext cx="305486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lt1"/>
                </a:solidFill>
                <a:latin typeface="Trebuchet MS"/>
                <a:ea typeface="Trebuchet MS"/>
                <a:cs typeface="Trebuchet MS"/>
                <a:sym typeface="Trebuchet MS"/>
              </a:rPr>
              <a:t>Green Box Heading</a:t>
            </a:r>
            <a:endParaRPr/>
          </a:p>
        </p:txBody>
      </p:sp>
      <p:sp>
        <p:nvSpPr>
          <p:cNvPr id="128" name="Google Shape;128;p17"/>
          <p:cNvSpPr txBox="1"/>
          <p:nvPr/>
        </p:nvSpPr>
        <p:spPr>
          <a:xfrm>
            <a:off x="465014" y="956594"/>
            <a:ext cx="50367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dirty="0">
                <a:solidFill>
                  <a:srgbClr val="D82640"/>
                </a:solidFill>
                <a:latin typeface="Trebuchet MS"/>
                <a:ea typeface="Trebuchet MS"/>
                <a:cs typeface="Trebuchet MS"/>
                <a:sym typeface="Trebuchet MS"/>
              </a:rPr>
              <a:t> Session Highlights!</a:t>
            </a:r>
            <a:endParaRPr dirty="0"/>
          </a:p>
        </p:txBody>
      </p:sp>
      <p:sp>
        <p:nvSpPr>
          <p:cNvPr id="129" name="Google Shape;129;p17"/>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p:nvPr/>
        </p:nvSpPr>
        <p:spPr>
          <a:xfrm>
            <a:off x="465014" y="1996009"/>
            <a:ext cx="7952513" cy="4153580"/>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Execute an effective plan for the return of your employees</a:t>
            </a:r>
          </a:p>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Identify and prioritise the concerns of your employees</a:t>
            </a:r>
          </a:p>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Re-introduce employees to the workplace in an informative and understanding manner</a:t>
            </a:r>
          </a:p>
          <a:p>
            <a:pPr marL="457200" marR="0" lvl="0" indent="-457200" algn="l" rtl="0">
              <a:lnSpc>
                <a:spcPct val="90000"/>
              </a:lnSpc>
              <a:spcBef>
                <a:spcPts val="0"/>
              </a:spcBef>
              <a:spcAft>
                <a:spcPts val="0"/>
              </a:spcAft>
              <a:buClr>
                <a:schemeClr val="accent5"/>
              </a:buClr>
              <a:buSzPts val="2400"/>
              <a:buFont typeface="Calibri"/>
              <a:buAutoNum type="arabicPeriod"/>
            </a:pPr>
            <a:r>
              <a:rPr lang="en-GB" sz="2400" dirty="0">
                <a:solidFill>
                  <a:schemeClr val="accent5"/>
                </a:solidFill>
                <a:latin typeface="Trebuchet MS"/>
              </a:rPr>
              <a:t>Ensure a smooth and efficient return that will have business back to normal as quickly as possible</a:t>
            </a:r>
          </a:p>
          <a:p>
            <a:pPr marL="457200" marR="0" lvl="0" indent="0" algn="l" rtl="0">
              <a:lnSpc>
                <a:spcPct val="90000"/>
              </a:lnSpc>
              <a:spcBef>
                <a:spcPts val="1000"/>
              </a:spcBef>
              <a:spcAft>
                <a:spcPts val="0"/>
              </a:spcAft>
              <a:buNone/>
            </a:pPr>
            <a:endParaRPr sz="2400" dirty="0">
              <a:solidFill>
                <a:schemeClr val="accent5"/>
              </a:solidFill>
              <a:latin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dirty="0">
              <a:solidFill>
                <a:schemeClr val="accent5"/>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8" descr="PV-learning-dev.jpg"/>
          <p:cNvPicPr preferRelativeResize="0"/>
          <p:nvPr/>
        </p:nvPicPr>
        <p:blipFill rotWithShape="1">
          <a:blip r:embed="rId3">
            <a:alphaModFix/>
          </a:blip>
          <a:srcRect/>
          <a:stretch/>
        </p:blipFill>
        <p:spPr>
          <a:xfrm>
            <a:off x="270400" y="250050"/>
            <a:ext cx="2396599" cy="481208"/>
          </a:xfrm>
          <a:prstGeom prst="rect">
            <a:avLst/>
          </a:prstGeom>
          <a:noFill/>
          <a:ln>
            <a:noFill/>
          </a:ln>
        </p:spPr>
      </p:pic>
      <p:sp>
        <p:nvSpPr>
          <p:cNvPr id="139" name="Google Shape;139;p18"/>
          <p:cNvSpPr/>
          <p:nvPr/>
        </p:nvSpPr>
        <p:spPr>
          <a:xfrm>
            <a:off x="0" y="6665784"/>
            <a:ext cx="9144000" cy="192300"/>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8"/>
          <p:cNvSpPr txBox="1"/>
          <p:nvPr/>
        </p:nvSpPr>
        <p:spPr>
          <a:xfrm>
            <a:off x="62170" y="706482"/>
            <a:ext cx="9019659" cy="1138867"/>
          </a:xfrm>
          <a:prstGeom prst="rect">
            <a:avLst/>
          </a:prstGeom>
          <a:noFill/>
          <a:ln>
            <a:noFill/>
          </a:ln>
        </p:spPr>
        <p:txBody>
          <a:bodyPr spcFirstLastPara="1" wrap="square" lIns="91425" tIns="91425" rIns="91425" bIns="91425" anchor="t" anchorCtr="0">
            <a:noAutofit/>
          </a:bodyPr>
          <a:lstStyle/>
          <a:p>
            <a:pPr algn="ctr"/>
            <a:r>
              <a:rPr lang="en-GB" sz="2800" dirty="0">
                <a:solidFill>
                  <a:srgbClr val="D82640"/>
                </a:solidFill>
                <a:latin typeface="Trebuchet MS"/>
              </a:rPr>
              <a:t>Execute an effective plan for the</a:t>
            </a:r>
          </a:p>
          <a:p>
            <a:pPr algn="ctr"/>
            <a:r>
              <a:rPr lang="en-GB" sz="2800" dirty="0">
                <a:solidFill>
                  <a:srgbClr val="D82640"/>
                </a:solidFill>
                <a:latin typeface="Trebuchet MS"/>
              </a:rPr>
              <a:t> return of your employees</a:t>
            </a:r>
          </a:p>
        </p:txBody>
      </p:sp>
      <p:sp>
        <p:nvSpPr>
          <p:cNvPr id="6" name="Google Shape;130;p17">
            <a:extLst>
              <a:ext uri="{FF2B5EF4-FFF2-40B4-BE49-F238E27FC236}">
                <a16:creationId xmlns:a16="http://schemas.microsoft.com/office/drawing/2014/main" id="{35BB7C9F-BAB7-4145-A25F-B2C07DAB5399}"/>
              </a:ext>
            </a:extLst>
          </p:cNvPr>
          <p:cNvSpPr/>
          <p:nvPr/>
        </p:nvSpPr>
        <p:spPr>
          <a:xfrm>
            <a:off x="595742" y="2301781"/>
            <a:ext cx="7952513" cy="4752975"/>
          </a:xfrm>
          <a:prstGeom prst="rect">
            <a:avLst/>
          </a:prstGeom>
          <a:noFill/>
          <a:ln>
            <a:noFill/>
          </a:ln>
        </p:spPr>
        <p:txBody>
          <a:bodyPr spcFirstLastPara="1" wrap="square" lIns="91425" tIns="45700" rIns="91425" bIns="45700" anchor="ctr" anchorCtr="0">
            <a:noAutofit/>
          </a:bodyPr>
          <a:lstStyle/>
          <a:p>
            <a:r>
              <a:rPr lang="en-GB" sz="1800" dirty="0">
                <a:solidFill>
                  <a:schemeClr val="accent5"/>
                </a:solidFill>
                <a:latin typeface="Trebuchet MS"/>
              </a:rPr>
              <a:t>Is it </a:t>
            </a:r>
            <a:r>
              <a:rPr lang="en-GB" sz="1800" b="1" dirty="0">
                <a:solidFill>
                  <a:schemeClr val="bg2"/>
                </a:solidFill>
                <a:latin typeface="Trebuchet MS"/>
              </a:rPr>
              <a:t>essential</a:t>
            </a:r>
            <a:r>
              <a:rPr lang="en-GB" sz="1800" dirty="0">
                <a:solidFill>
                  <a:schemeClr val="accent5"/>
                </a:solidFill>
                <a:latin typeface="Trebuchet MS"/>
              </a:rPr>
              <a:t>?</a:t>
            </a:r>
          </a:p>
          <a:p>
            <a:r>
              <a:rPr lang="en-GB" sz="1800" dirty="0">
                <a:solidFill>
                  <a:schemeClr val="accent5"/>
                </a:solidFill>
                <a:latin typeface="Trebuchet MS"/>
              </a:rPr>
              <a:t>Employers should engage with their people to understand if returning to the workplace is essential for productivity or wellbeing.</a:t>
            </a:r>
          </a:p>
          <a:p>
            <a:endParaRPr lang="en-GB" sz="1800" dirty="0">
              <a:solidFill>
                <a:schemeClr val="accent5"/>
              </a:solidFill>
              <a:latin typeface="Trebuchet MS"/>
            </a:endParaRPr>
          </a:p>
          <a:p>
            <a:r>
              <a:rPr lang="en-GB" sz="1800" dirty="0">
                <a:solidFill>
                  <a:schemeClr val="accent5"/>
                </a:solidFill>
                <a:latin typeface="Trebuchet MS"/>
              </a:rPr>
              <a:t>Is it </a:t>
            </a:r>
            <a:r>
              <a:rPr lang="en-GB" sz="1800" b="1" dirty="0">
                <a:solidFill>
                  <a:schemeClr val="bg2"/>
                </a:solidFill>
                <a:latin typeface="Trebuchet MS"/>
              </a:rPr>
              <a:t>sufficiently safe</a:t>
            </a:r>
            <a:r>
              <a:rPr lang="en-GB" sz="1800" dirty="0">
                <a:solidFill>
                  <a:schemeClr val="accent5"/>
                </a:solidFill>
                <a:latin typeface="Trebuchet MS"/>
              </a:rPr>
              <a:t>?</a:t>
            </a:r>
          </a:p>
          <a:p>
            <a:r>
              <a:rPr lang="en-GB" sz="1800" dirty="0">
                <a:solidFill>
                  <a:schemeClr val="accent5"/>
                </a:solidFill>
                <a:latin typeface="Trebuchet MS"/>
              </a:rPr>
              <a:t>Employers have a duty of care to identify and manage risks and ensure that the workplace is sufficiently safe to return to. </a:t>
            </a:r>
          </a:p>
          <a:p>
            <a:endParaRPr lang="en-GB" sz="1800" dirty="0">
              <a:solidFill>
                <a:schemeClr val="accent5"/>
              </a:solidFill>
              <a:latin typeface="Trebuchet MS"/>
            </a:endParaRPr>
          </a:p>
          <a:p>
            <a:r>
              <a:rPr lang="en-GB" sz="1800" dirty="0">
                <a:solidFill>
                  <a:schemeClr val="accent5"/>
                </a:solidFill>
                <a:latin typeface="Trebuchet MS"/>
              </a:rPr>
              <a:t>Is it </a:t>
            </a:r>
            <a:r>
              <a:rPr lang="en-GB" sz="1800" b="1" dirty="0">
                <a:solidFill>
                  <a:schemeClr val="bg2"/>
                </a:solidFill>
                <a:latin typeface="Trebuchet MS"/>
              </a:rPr>
              <a:t>mutually agreed</a:t>
            </a:r>
            <a:r>
              <a:rPr lang="en-GB" sz="1800" dirty="0">
                <a:solidFill>
                  <a:schemeClr val="accent5"/>
                </a:solidFill>
                <a:latin typeface="Trebuchet MS"/>
              </a:rPr>
              <a:t>?</a:t>
            </a:r>
          </a:p>
          <a:p>
            <a:r>
              <a:rPr lang="en-GB" sz="1800" dirty="0">
                <a:solidFill>
                  <a:schemeClr val="accent5"/>
                </a:solidFill>
                <a:latin typeface="Trebuchet MS"/>
              </a:rPr>
              <a:t>CIPD research found that four in ten people are anxious about returning to work. It’s vital that there is a clear dialogue between employers and employees so individual concerns can be raised and taken into account. To manage some of these issues, there will need to be flexibility on both sides to accommodate different working times or schedules.</a:t>
            </a:r>
          </a:p>
          <a:p>
            <a:pPr marL="457200" marR="0" lvl="0" indent="-457200" algn="l" rtl="0">
              <a:lnSpc>
                <a:spcPct val="90000"/>
              </a:lnSpc>
              <a:spcBef>
                <a:spcPts val="0"/>
              </a:spcBef>
              <a:spcAft>
                <a:spcPts val="0"/>
              </a:spcAft>
              <a:buClr>
                <a:schemeClr val="accent5"/>
              </a:buClr>
              <a:buSzPts val="2400"/>
              <a:buFont typeface="Calibri"/>
              <a:buAutoNum type="arabicPeriod"/>
            </a:pPr>
            <a:endParaRPr lang="en-GB" sz="1200" dirty="0">
              <a:solidFill>
                <a:schemeClr val="accent5"/>
              </a:solidFill>
              <a:latin typeface="Trebuchet MS"/>
            </a:endParaRPr>
          </a:p>
          <a:p>
            <a:pPr marL="457200" marR="0" lvl="0" indent="0" algn="l" rtl="0">
              <a:lnSpc>
                <a:spcPct val="90000"/>
              </a:lnSpc>
              <a:spcBef>
                <a:spcPts val="1000"/>
              </a:spcBef>
              <a:spcAft>
                <a:spcPts val="0"/>
              </a:spcAft>
              <a:buNone/>
            </a:pPr>
            <a:endParaRPr sz="1200" dirty="0">
              <a:solidFill>
                <a:schemeClr val="accent5"/>
              </a:solidFill>
              <a:latin typeface="Trebuchet MS"/>
            </a:endParaRPr>
          </a:p>
          <a:p>
            <a:pPr marL="0" marR="0" lvl="0" indent="0" algn="l" rtl="0">
              <a:spcBef>
                <a:spcPts val="0"/>
              </a:spcBef>
              <a:spcAft>
                <a:spcPts val="0"/>
              </a:spcAft>
              <a:buNone/>
            </a:pPr>
            <a:endParaRPr sz="11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11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1100" dirty="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1100" dirty="0">
              <a:solidFill>
                <a:schemeClr val="accent5"/>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300" dirty="0">
                <a:solidFill>
                  <a:srgbClr val="D82640"/>
                </a:solidFill>
                <a:latin typeface="Trebuchet MS"/>
                <a:ea typeface="Trebuchet MS"/>
                <a:cs typeface="Trebuchet MS"/>
                <a:sym typeface="Trebuchet MS"/>
              </a:rPr>
              <a:t>CIPD Support</a:t>
            </a:r>
            <a:endParaRPr sz="3300" dirty="0">
              <a:solidFill>
                <a:srgbClr val="D82640"/>
              </a:solidFill>
              <a:latin typeface="Trebuchet MS"/>
              <a:ea typeface="Trebuchet MS"/>
              <a:cs typeface="Trebuchet MS"/>
              <a:sym typeface="Trebuchet MS"/>
            </a:endParaRPr>
          </a:p>
        </p:txBody>
      </p:sp>
      <p:sp>
        <p:nvSpPr>
          <p:cNvPr id="229" name="Google Shape;229;p25"/>
          <p:cNvSpPr/>
          <p:nvPr/>
        </p:nvSpPr>
        <p:spPr>
          <a:xfrm>
            <a:off x="0" y="6665784"/>
            <a:ext cx="9144000" cy="192300"/>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3A5FBA3-18D2-43CE-8BFE-FCC78D1ED54E}"/>
              </a:ext>
            </a:extLst>
          </p:cNvPr>
          <p:cNvPicPr>
            <a:picLocks noChangeAspect="1"/>
          </p:cNvPicPr>
          <p:nvPr/>
        </p:nvPicPr>
        <p:blipFill rotWithShape="1">
          <a:blip r:embed="rId3"/>
          <a:srcRect l="64991" t="12057" r="4271" b="-260"/>
          <a:stretch/>
        </p:blipFill>
        <p:spPr>
          <a:xfrm>
            <a:off x="2185988" y="1188429"/>
            <a:ext cx="4772024" cy="5477355"/>
          </a:xfrm>
          <a:prstGeom prst="rect">
            <a:avLst/>
          </a:prstGeom>
        </p:spPr>
      </p:pic>
      <p:pic>
        <p:nvPicPr>
          <p:cNvPr id="7" name="Picture 6">
            <a:extLst>
              <a:ext uri="{FF2B5EF4-FFF2-40B4-BE49-F238E27FC236}">
                <a16:creationId xmlns:a16="http://schemas.microsoft.com/office/drawing/2014/main" id="{F8B6297E-A2D7-4E5A-80CC-B7F986775909}"/>
              </a:ext>
            </a:extLst>
          </p:cNvPr>
          <p:cNvPicPr>
            <a:picLocks noChangeAspect="1"/>
          </p:cNvPicPr>
          <p:nvPr/>
        </p:nvPicPr>
        <p:blipFill>
          <a:blip r:embed="rId4"/>
          <a:stretch>
            <a:fillRect/>
          </a:stretch>
        </p:blipFill>
        <p:spPr>
          <a:xfrm>
            <a:off x="7886699" y="99594"/>
            <a:ext cx="908875" cy="10868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p:nvPr/>
        </p:nvSpPr>
        <p:spPr>
          <a:xfrm>
            <a:off x="0" y="6665784"/>
            <a:ext cx="9144000" cy="192300"/>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26" descr="PV-learning-dev.jpg"/>
          <p:cNvPicPr preferRelativeResize="0"/>
          <p:nvPr/>
        </p:nvPicPr>
        <p:blipFill rotWithShape="1">
          <a:blip r:embed="rId3">
            <a:alphaModFix/>
          </a:blip>
          <a:srcRect/>
          <a:stretch/>
        </p:blipFill>
        <p:spPr>
          <a:xfrm>
            <a:off x="270400" y="250050"/>
            <a:ext cx="2396599" cy="481208"/>
          </a:xfrm>
          <a:prstGeom prst="rect">
            <a:avLst/>
          </a:prstGeom>
          <a:noFill/>
          <a:ln>
            <a:noFill/>
          </a:ln>
        </p:spPr>
      </p:pic>
      <p:pic>
        <p:nvPicPr>
          <p:cNvPr id="5" name="Picture 4">
            <a:extLst>
              <a:ext uri="{FF2B5EF4-FFF2-40B4-BE49-F238E27FC236}">
                <a16:creationId xmlns:a16="http://schemas.microsoft.com/office/drawing/2014/main" id="{03D56141-79B3-42EB-886C-E739F1C53080}"/>
              </a:ext>
            </a:extLst>
          </p:cNvPr>
          <p:cNvPicPr>
            <a:picLocks noChangeAspect="1"/>
          </p:cNvPicPr>
          <p:nvPr/>
        </p:nvPicPr>
        <p:blipFill rotWithShape="1">
          <a:blip r:embed="rId4"/>
          <a:srcRect l="61669" t="14058" r="764" b="21782"/>
          <a:stretch/>
        </p:blipFill>
        <p:spPr>
          <a:xfrm>
            <a:off x="270400" y="731258"/>
            <a:ext cx="8744645" cy="59738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p:nvPr/>
        </p:nvSpPr>
        <p:spPr>
          <a:xfrm>
            <a:off x="753780" y="1015060"/>
            <a:ext cx="8757192" cy="523220"/>
          </a:xfrm>
          <a:prstGeom prst="rect">
            <a:avLst/>
          </a:prstGeom>
          <a:noFill/>
          <a:ln>
            <a:noFill/>
          </a:ln>
        </p:spPr>
        <p:txBody>
          <a:bodyPr spcFirstLastPara="1" wrap="square" lIns="91425" tIns="45700" rIns="91425" bIns="45700" anchor="t" anchorCtr="0">
            <a:noAutofit/>
          </a:bodyPr>
          <a:lstStyle/>
          <a:p>
            <a:r>
              <a:rPr lang="en-GB" sz="2800" dirty="0">
                <a:solidFill>
                  <a:srgbClr val="D82640"/>
                </a:solidFill>
                <a:latin typeface="Trebuchet MS"/>
              </a:rPr>
              <a:t>Identify and prioritise the concerns of your employees</a:t>
            </a:r>
          </a:p>
          <a:p>
            <a:pPr marL="0" marR="0" lvl="0" indent="0" algn="l" rtl="0">
              <a:spcBef>
                <a:spcPts val="0"/>
              </a:spcBef>
              <a:spcAft>
                <a:spcPts val="0"/>
              </a:spcAft>
              <a:buNone/>
            </a:pPr>
            <a:endParaRPr sz="2800" dirty="0">
              <a:solidFill>
                <a:srgbClr val="D82640"/>
              </a:solidFill>
              <a:latin typeface="Trebuchet MS"/>
              <a:ea typeface="Trebuchet MS"/>
              <a:cs typeface="Trebuchet MS"/>
              <a:sym typeface="Trebuchet MS"/>
            </a:endParaRPr>
          </a:p>
        </p:txBody>
      </p:sp>
      <p:sp>
        <p:nvSpPr>
          <p:cNvPr id="246" name="Google Shape;246;p27"/>
          <p:cNvSpPr/>
          <p:nvPr/>
        </p:nvSpPr>
        <p:spPr>
          <a:xfrm>
            <a:off x="0" y="6665784"/>
            <a:ext cx="9144000" cy="192215"/>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27"/>
          <p:cNvSpPr/>
          <p:nvPr/>
        </p:nvSpPr>
        <p:spPr>
          <a:xfrm>
            <a:off x="492079" y="3295770"/>
            <a:ext cx="8159842" cy="170944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p:txBody>
      </p:sp>
      <p:sp>
        <p:nvSpPr>
          <p:cNvPr id="249" name="Google Shape;249;p27"/>
          <p:cNvSpPr/>
          <p:nvPr/>
        </p:nvSpPr>
        <p:spPr>
          <a:xfrm>
            <a:off x="424873" y="3294979"/>
            <a:ext cx="5116945" cy="2932672"/>
          </a:xfrm>
          <a:prstGeom prst="rect">
            <a:avLst/>
          </a:prstGeom>
          <a:noFill/>
          <a:ln>
            <a:noFill/>
          </a:ln>
        </p:spPr>
        <p:txBody>
          <a:bodyPr spcFirstLastPara="1" wrap="square" lIns="91425" tIns="45700" rIns="91425" bIns="45700" anchor="ctr" anchorCtr="0">
            <a:noAutofit/>
          </a:bodyPr>
          <a:lstStyle/>
          <a:p>
            <a:pPr marL="342900" marR="0" lvl="0" indent="-342900" algn="l" rtl="0">
              <a:spcBef>
                <a:spcPts val="0"/>
              </a:spcBef>
              <a:spcAft>
                <a:spcPts val="0"/>
              </a:spcAft>
              <a:buClr>
                <a:schemeClr val="accent5"/>
              </a:buClr>
              <a:buSzPts val="2400"/>
              <a:buFont typeface="Arial"/>
              <a:buChar char="•"/>
            </a:pPr>
            <a:endParaRPr/>
          </a:p>
          <a:p>
            <a:pPr marL="457200" marR="0" lvl="0" indent="-330200" algn="l" rtl="0">
              <a:spcBef>
                <a:spcPts val="0"/>
              </a:spcBef>
              <a:spcAft>
                <a:spcPts val="0"/>
              </a:spcAft>
              <a:buClr>
                <a:schemeClr val="dk1"/>
              </a:buClr>
              <a:buSzPts val="2000"/>
              <a:buFont typeface="Calibri"/>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accent5"/>
              </a:solidFill>
              <a:latin typeface="Trebuchet MS"/>
              <a:ea typeface="Trebuchet MS"/>
              <a:cs typeface="Trebuchet MS"/>
              <a:sym typeface="Trebuchet MS"/>
            </a:endParaRPr>
          </a:p>
        </p:txBody>
      </p:sp>
      <p:pic>
        <p:nvPicPr>
          <p:cNvPr id="250" name="Google Shape;250;p27" descr="PV-learning-dev.jpg"/>
          <p:cNvPicPr preferRelativeResize="0"/>
          <p:nvPr/>
        </p:nvPicPr>
        <p:blipFill rotWithShape="1">
          <a:blip r:embed="rId3">
            <a:alphaModFix/>
          </a:blip>
          <a:srcRect/>
          <a:stretch/>
        </p:blipFill>
        <p:spPr>
          <a:xfrm>
            <a:off x="270400" y="250050"/>
            <a:ext cx="2396600" cy="481208"/>
          </a:xfrm>
          <a:prstGeom prst="rect">
            <a:avLst/>
          </a:prstGeom>
          <a:noFill/>
          <a:ln>
            <a:noFill/>
          </a:ln>
        </p:spPr>
      </p:pic>
      <p:sp>
        <p:nvSpPr>
          <p:cNvPr id="251" name="Google Shape;251;p27"/>
          <p:cNvSpPr txBox="1"/>
          <p:nvPr/>
        </p:nvSpPr>
        <p:spPr>
          <a:xfrm>
            <a:off x="753780" y="2132049"/>
            <a:ext cx="5066710" cy="3306496"/>
          </a:xfrm>
          <a:prstGeom prst="rect">
            <a:avLst/>
          </a:prstGeom>
          <a:noFill/>
          <a:ln>
            <a:noFill/>
          </a:ln>
        </p:spPr>
        <p:txBody>
          <a:bodyPr spcFirstLastPara="1" wrap="square" lIns="91425" tIns="91425" rIns="91425" bIns="91425" anchor="t" anchorCtr="0">
            <a:noAutofit/>
          </a:bodyPr>
          <a:lstStyle/>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Email</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Group Consultation</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1-to-1’s </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Line and HR Managers</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Unions or Reps</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External Support</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What forums do you have?</a:t>
            </a:r>
          </a:p>
          <a:p>
            <a:pPr marL="527050" lvl="0" indent="-457200" algn="l" rtl="0">
              <a:spcBef>
                <a:spcPts val="0"/>
              </a:spcBef>
              <a:spcAft>
                <a:spcPts val="0"/>
              </a:spcAft>
              <a:buClr>
                <a:schemeClr val="accent5"/>
              </a:buClr>
              <a:buSzPts val="2500"/>
              <a:buFont typeface="+mj-lt"/>
              <a:buAutoNum type="arabicPeriod"/>
            </a:pPr>
            <a:r>
              <a:rPr lang="en-GB" sz="2500" dirty="0">
                <a:solidFill>
                  <a:schemeClr val="accent5"/>
                </a:solidFill>
                <a:latin typeface="Trebuchet MS"/>
                <a:ea typeface="Trebuchet MS"/>
                <a:cs typeface="Trebuchet MS"/>
                <a:sym typeface="Trebuchet MS"/>
              </a:rPr>
              <a:t>Surveys</a:t>
            </a:r>
          </a:p>
        </p:txBody>
      </p:sp>
      <p:pic>
        <p:nvPicPr>
          <p:cNvPr id="1026" name="Picture 2" descr="Effective Communication Skills - Importance of Good Communication Skills">
            <a:extLst>
              <a:ext uri="{FF2B5EF4-FFF2-40B4-BE49-F238E27FC236}">
                <a16:creationId xmlns:a16="http://schemas.microsoft.com/office/drawing/2014/main" id="{4E69776B-68ED-4406-9959-49801B298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549" y="1889673"/>
            <a:ext cx="4196507" cy="2970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8" descr="PV-learning-dev.jpg"/>
          <p:cNvPicPr preferRelativeResize="0"/>
          <p:nvPr/>
        </p:nvPicPr>
        <p:blipFill rotWithShape="1">
          <a:blip r:embed="rId3">
            <a:alphaModFix/>
          </a:blip>
          <a:srcRect/>
          <a:stretch/>
        </p:blipFill>
        <p:spPr>
          <a:xfrm>
            <a:off x="270400" y="250050"/>
            <a:ext cx="2396599" cy="481208"/>
          </a:xfrm>
          <a:prstGeom prst="rect">
            <a:avLst/>
          </a:prstGeom>
          <a:noFill/>
          <a:ln>
            <a:noFill/>
          </a:ln>
        </p:spPr>
      </p:pic>
      <p:sp>
        <p:nvSpPr>
          <p:cNvPr id="258" name="Google Shape;258;p28"/>
          <p:cNvSpPr/>
          <p:nvPr/>
        </p:nvSpPr>
        <p:spPr>
          <a:xfrm>
            <a:off x="0" y="6665784"/>
            <a:ext cx="9144000" cy="192300"/>
          </a:xfrm>
          <a:prstGeom prst="rect">
            <a:avLst/>
          </a:prstGeom>
          <a:solidFill>
            <a:srgbClr val="D826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8"/>
          <p:cNvSpPr txBox="1"/>
          <p:nvPr/>
        </p:nvSpPr>
        <p:spPr>
          <a:xfrm>
            <a:off x="388650" y="1356532"/>
            <a:ext cx="6246600" cy="6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300">
                <a:solidFill>
                  <a:srgbClr val="D82640"/>
                </a:solidFill>
                <a:latin typeface="Trebuchet MS"/>
                <a:ea typeface="Trebuchet MS"/>
                <a:cs typeface="Trebuchet MS"/>
                <a:sym typeface="Trebuchet MS"/>
              </a:rPr>
              <a:t>Next Steps…</a:t>
            </a:r>
            <a:endParaRPr sz="3300" dirty="0">
              <a:solidFill>
                <a:srgbClr val="D82640"/>
              </a:solidFill>
              <a:latin typeface="Trebuchet MS"/>
              <a:ea typeface="Trebuchet MS"/>
              <a:cs typeface="Trebuchet MS"/>
              <a:sym typeface="Trebuchet MS"/>
            </a:endParaRPr>
          </a:p>
        </p:txBody>
      </p:sp>
      <p:sp>
        <p:nvSpPr>
          <p:cNvPr id="6" name="Google Shape;106;p15">
            <a:extLst>
              <a:ext uri="{FF2B5EF4-FFF2-40B4-BE49-F238E27FC236}">
                <a16:creationId xmlns:a16="http://schemas.microsoft.com/office/drawing/2014/main" id="{8FCEB57B-7938-46D1-B140-A251C324F7CA}"/>
              </a:ext>
            </a:extLst>
          </p:cNvPr>
          <p:cNvSpPr/>
          <p:nvPr/>
        </p:nvSpPr>
        <p:spPr>
          <a:xfrm>
            <a:off x="92765" y="2426329"/>
            <a:ext cx="8931310" cy="2806574"/>
          </a:xfrm>
          <a:prstGeom prst="rect">
            <a:avLst/>
          </a:prstGeom>
          <a:solidFill>
            <a:srgbClr val="92D050"/>
          </a:solidFill>
          <a:ln w="9525" cap="flat" cmpd="sng">
            <a:solidFill>
              <a:srgbClr val="D7D7D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28"/>
          <p:cNvSpPr txBox="1"/>
          <p:nvPr/>
        </p:nvSpPr>
        <p:spPr>
          <a:xfrm>
            <a:off x="242620" y="3051603"/>
            <a:ext cx="8631600" cy="43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dirty="0">
                <a:solidFill>
                  <a:schemeClr val="bg1"/>
                </a:solidFill>
                <a:latin typeface="Trebuchet MS"/>
                <a:ea typeface="Trebuchet MS"/>
                <a:cs typeface="Trebuchet MS"/>
                <a:sym typeface="Trebuchet MS"/>
              </a:rPr>
              <a:t>How can you gather all that information?</a:t>
            </a:r>
          </a:p>
          <a:p>
            <a:pPr marL="0" lvl="0" indent="0" algn="ctr" rtl="0">
              <a:spcBef>
                <a:spcPts val="0"/>
              </a:spcBef>
              <a:spcAft>
                <a:spcPts val="0"/>
              </a:spcAft>
              <a:buNone/>
            </a:pPr>
            <a:r>
              <a:rPr lang="en-GB" sz="3600" dirty="0">
                <a:solidFill>
                  <a:schemeClr val="bg1"/>
                </a:solidFill>
                <a:latin typeface="Trebuchet MS"/>
                <a:ea typeface="Trebuchet MS"/>
                <a:cs typeface="Trebuchet MS"/>
                <a:sym typeface="Trebuchet MS"/>
              </a:rPr>
              <a:t>Who needs to know?</a:t>
            </a:r>
            <a:endParaRPr sz="3600" dirty="0">
              <a:solidFill>
                <a:schemeClr val="bg1"/>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3600" dirty="0">
              <a:solidFill>
                <a:schemeClr val="bg1"/>
              </a:solidFill>
              <a:latin typeface="Trebuchet MS"/>
              <a:ea typeface="Trebuchet MS"/>
              <a:cs typeface="Trebuchet MS"/>
              <a:sym typeface="Trebuchet MS"/>
            </a:endParaRPr>
          </a:p>
          <a:p>
            <a:pPr marL="0" lvl="0" indent="0" algn="l" rtl="0">
              <a:spcBef>
                <a:spcPts val="0"/>
              </a:spcBef>
              <a:spcAft>
                <a:spcPts val="0"/>
              </a:spcAft>
              <a:buNone/>
            </a:pPr>
            <a:endParaRPr sz="3600" dirty="0">
              <a:solidFill>
                <a:schemeClr val="bg1"/>
              </a:solidFill>
              <a:latin typeface="Trebuchet MS"/>
              <a:ea typeface="Trebuchet MS"/>
              <a:cs typeface="Trebuchet MS"/>
              <a:sym typeface="Trebuchet MS"/>
            </a:endParaRPr>
          </a:p>
        </p:txBody>
      </p:sp>
    </p:spTree>
    <p:extLst>
      <p:ext uri="{BB962C8B-B14F-4D97-AF65-F5344CB8AC3E}">
        <p14:creationId xmlns:p14="http://schemas.microsoft.com/office/powerpoint/2010/main" val="345592345"/>
      </p:ext>
    </p:extLst>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7DBCCD27B66439191C5B39EFC39D4" ma:contentTypeVersion="15" ma:contentTypeDescription="Create a new document." ma:contentTypeScope="" ma:versionID="282c22e245959c5e6af1b5a873f68d9e">
  <xsd:schema xmlns:xsd="http://www.w3.org/2001/XMLSchema" xmlns:xs="http://www.w3.org/2001/XMLSchema" xmlns:p="http://schemas.microsoft.com/office/2006/metadata/properties" xmlns:ns3="55da3328-e5ce-4e77-86bc-78332b985c84" xmlns:ns4="1c6ffa49-17f8-4452-a36b-f96b823bbec6" targetNamespace="http://schemas.microsoft.com/office/2006/metadata/properties" ma:root="true" ma:fieldsID="cf6a62972c3823d6e9bb4ef549b44395" ns3:_="" ns4:_="">
    <xsd:import namespace="55da3328-e5ce-4e77-86bc-78332b985c84"/>
    <xsd:import namespace="1c6ffa49-17f8-4452-a36b-f96b823bbec6"/>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a3328-e5ce-4e77-86bc-78332b985c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6ffa49-17f8-4452-a36b-f96b823bbec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6189F-A3A4-439B-97CE-62DEC3A1422A}">
  <ds:schemaRefs>
    <ds:schemaRef ds:uri="http://schemas.microsoft.com/sharepoint/v3/contenttype/forms"/>
  </ds:schemaRefs>
</ds:datastoreItem>
</file>

<file path=customXml/itemProps2.xml><?xml version="1.0" encoding="utf-8"?>
<ds:datastoreItem xmlns:ds="http://schemas.openxmlformats.org/officeDocument/2006/customXml" ds:itemID="{1057FF4D-8CD8-4BA3-9EB1-ED3BC2DF9489}">
  <ds:schemaRefs>
    <ds:schemaRef ds:uri="55da3328-e5ce-4e77-86bc-78332b985c84"/>
    <ds:schemaRef ds:uri="http://schemas.microsoft.com/office/infopath/2007/PartnerControl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1c6ffa49-17f8-4452-a36b-f96b823bbec6"/>
    <ds:schemaRef ds:uri="http://www.w3.org/XML/1998/namespace"/>
  </ds:schemaRefs>
</ds:datastoreItem>
</file>

<file path=customXml/itemProps3.xml><?xml version="1.0" encoding="utf-8"?>
<ds:datastoreItem xmlns:ds="http://schemas.openxmlformats.org/officeDocument/2006/customXml" ds:itemID="{A6B7B5AB-7AEF-4364-B3B9-67A66E419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a3328-e5ce-4e77-86bc-78332b985c84"/>
    <ds:schemaRef ds:uri="1c6ffa49-17f8-4452-a36b-f96b823bb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1929</TotalTime>
  <Words>813</Words>
  <Application>Microsoft Macintosh PowerPoint</Application>
  <PresentationFormat>On-screen Show (4:3)</PresentationFormat>
  <Paragraphs>129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CIPD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Anjana Rajani</dc:creator>
  <cp:lastModifiedBy>Rosemary Athayde</cp:lastModifiedBy>
  <cp:revision>13</cp:revision>
  <dcterms:created xsi:type="dcterms:W3CDTF">2020-09-21T13:06:53Z</dcterms:created>
  <dcterms:modified xsi:type="dcterms:W3CDTF">2021-04-13T11:26:57Z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0x0101008E67DBCCD27B66439191C5B39EFC39D4</vt:lpwstr>
  </property>
</Properties>
</file>